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32" r:id="rId3"/>
    <p:sldId id="334" r:id="rId4"/>
    <p:sldId id="339" r:id="rId5"/>
    <p:sldId id="341" r:id="rId6"/>
    <p:sldId id="340" r:id="rId7"/>
    <p:sldId id="342" r:id="rId8"/>
    <p:sldId id="343" r:id="rId9"/>
    <p:sldId id="344" r:id="rId10"/>
    <p:sldId id="345" r:id="rId11"/>
    <p:sldId id="335" r:id="rId12"/>
    <p:sldId id="326" r:id="rId13"/>
    <p:sldId id="337" r:id="rId14"/>
    <p:sldId id="328" r:id="rId15"/>
    <p:sldId id="330" r:id="rId16"/>
    <p:sldId id="346" r:id="rId17"/>
    <p:sldId id="354" r:id="rId18"/>
    <p:sldId id="353" r:id="rId19"/>
    <p:sldId id="352" r:id="rId20"/>
    <p:sldId id="323" r:id="rId21"/>
    <p:sldId id="333" r:id="rId22"/>
    <p:sldId id="347" r:id="rId23"/>
    <p:sldId id="258" r:id="rId24"/>
    <p:sldId id="259" r:id="rId25"/>
    <p:sldId id="267" r:id="rId26"/>
    <p:sldId id="279" r:id="rId27"/>
    <p:sldId id="283" r:id="rId28"/>
    <p:sldId id="284" r:id="rId29"/>
    <p:sldId id="285" r:id="rId30"/>
    <p:sldId id="286" r:id="rId31"/>
    <p:sldId id="350" r:id="rId32"/>
    <p:sldId id="280" r:id="rId33"/>
    <p:sldId id="281" r:id="rId34"/>
    <p:sldId id="282" r:id="rId35"/>
    <p:sldId id="275" r:id="rId36"/>
    <p:sldId id="276" r:id="rId37"/>
    <p:sldId id="277" r:id="rId38"/>
    <p:sldId id="278" r:id="rId39"/>
    <p:sldId id="271" r:id="rId40"/>
    <p:sldId id="272" r:id="rId41"/>
    <p:sldId id="273" r:id="rId42"/>
    <p:sldId id="274" r:id="rId43"/>
    <p:sldId id="268" r:id="rId44"/>
    <p:sldId id="269" r:id="rId45"/>
    <p:sldId id="270" r:id="rId46"/>
    <p:sldId id="263" r:id="rId47"/>
    <p:sldId id="264" r:id="rId48"/>
    <p:sldId id="265" r:id="rId49"/>
    <p:sldId id="266" r:id="rId50"/>
    <p:sldId id="348" r:id="rId51"/>
    <p:sldId id="349" r:id="rId52"/>
    <p:sldId id="260" r:id="rId53"/>
    <p:sldId id="261" r:id="rId54"/>
    <p:sldId id="25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/>
    <p:restoredTop sz="96751"/>
  </p:normalViewPr>
  <p:slideViewPr>
    <p:cSldViewPr snapToGrid="0" snapToObjects="1" showGuides="1">
      <p:cViewPr varScale="1">
        <p:scale>
          <a:sx n="64" d="100"/>
          <a:sy n="64" d="100"/>
        </p:scale>
        <p:origin x="78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0" d="100"/>
          <a:sy n="140" d="100"/>
        </p:scale>
        <p:origin x="279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F2E3F2-4935-A04D-84A6-6C821B06BF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897EF-711A-2942-A0E9-05B6DBF276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760C3-EDC5-D740-9BB0-5AD803B4C3A0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D0B07-FA72-5849-B542-DC0356BE04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B887-2843-8A4C-9F88-7ED3C23874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7C566-F16A-F447-A6D1-F87064308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39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A1D22-0C04-EA46-A7CD-551A25FC8E45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D85E7-8AE4-624A-96BF-D88F1B07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6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icom-america-inc" TargetMode="External"/><Relationship Id="rId13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12" Type="http://schemas.openxmlformats.org/officeDocument/2006/relationships/hyperlink" Target="https://www.youtube.com/c/IcomAmericaInc" TargetMode="External"/><Relationship Id="rId2" Type="http://schemas.openxmlformats.org/officeDocument/2006/relationships/video" Target="../media/media1.mp4"/><Relationship Id="rId16" Type="http://schemas.openxmlformats.org/officeDocument/2006/relationships/hyperlink" Target="https://www.icomamerica.com/en/" TargetMode="External"/><Relationship Id="rId1" Type="http://schemas.microsoft.com/office/2007/relationships/media" Target="../media/media1.mp4"/><Relationship Id="rId6" Type="http://schemas.openxmlformats.org/officeDocument/2006/relationships/hyperlink" Target="https://www.instagram.com/icomamericainc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hyperlink" Target="https://twitter.com/icomamericainc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hyperlink" Target="https://www.facebook.com/IcomAmericaInc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ed Background iStock-1340974306_8sec Lloyd" descr="Animated Background iStock-1340974306_8sec Lloyd">
            <a:hlinkClick r:id="" action="ppaction://media"/>
            <a:extLst>
              <a:ext uri="{FF2B5EF4-FFF2-40B4-BE49-F238E27FC236}">
                <a16:creationId xmlns:a16="http://schemas.microsoft.com/office/drawing/2014/main" id="{4105B9A3-67B6-AC49-9C4F-1AABC5C72D0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8260BD-33E4-BF4F-AD3A-F0B9619F8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6D977D7-AAC5-BB49-8AE1-02913FC123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8700" y="4401879"/>
            <a:ext cx="6858000" cy="707806"/>
          </a:xfrm>
        </p:spPr>
        <p:txBody>
          <a:bodyPr anchor="ctr">
            <a:normAutofit/>
          </a:bodyPr>
          <a:lstStyle>
            <a:lvl1pPr algn="r"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E9ACCE-5857-2141-9CBE-6D67CAF8C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700" y="5130777"/>
            <a:ext cx="6858000" cy="593725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Instructor Name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1D7C532-AF96-3146-8582-8D58881348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7894" y="3718266"/>
            <a:ext cx="3528806" cy="447675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April 26, 2022</a:t>
            </a:r>
          </a:p>
        </p:txBody>
      </p:sp>
    </p:spTree>
    <p:extLst>
      <p:ext uri="{BB962C8B-B14F-4D97-AF65-F5344CB8AC3E}">
        <p14:creationId xmlns:p14="http://schemas.microsoft.com/office/powerpoint/2010/main" val="11287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A95AB6-7C53-1D4B-8FE1-7DDF762C10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2901" y="3637775"/>
            <a:ext cx="7727447" cy="148755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156964F-228B-D34D-AAFE-A34DA58D69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0156" y="5151837"/>
            <a:ext cx="7727447" cy="10933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9844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B96B1-B6A3-484D-BE87-2BED999C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E38805F-3E95-AF4F-A8FA-5DC346C3365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08512" y="2581690"/>
            <a:ext cx="11203056" cy="3857209"/>
          </a:xfrm>
          <a:prstGeom prst="rect">
            <a:avLst/>
          </a:prstGeom>
        </p:spPr>
        <p:txBody>
          <a:bodyPr>
            <a:normAutofit/>
          </a:bodyPr>
          <a:lstStyle>
            <a:lvl1pPr marL="303213" marR="0" indent="-3032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List sections/topics covered in this 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4BAE4-5AE8-6E42-BD9C-332912B7B2EB}"/>
              </a:ext>
            </a:extLst>
          </p:cNvPr>
          <p:cNvSpPr txBox="1"/>
          <p:nvPr userDrawn="1"/>
        </p:nvSpPr>
        <p:spPr>
          <a:xfrm>
            <a:off x="495300" y="1600200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073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5538D0-66F4-1D4D-A5C6-DF7E99F52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AFDED4-BC1F-CD4F-95C3-9B34F7FC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5900"/>
            <a:ext cx="11201400" cy="495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9183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03DC-7F98-F34C-9D20-AF45248D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DC6A35-5CF7-FE44-8F2D-CA35CB3D4A0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1486516"/>
            <a:ext cx="5486399" cy="495238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8DCBED-A148-AB48-B734-C18F7BEBCB6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10302" y="1481256"/>
            <a:ext cx="5486398" cy="49576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932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68" userDrawn="1">
          <p15:clr>
            <a:srgbClr val="FBAE40"/>
          </p15:clr>
        </p15:guide>
        <p15:guide id="4" pos="3912" userDrawn="1">
          <p15:clr>
            <a:srgbClr val="FBAE40"/>
          </p15:clr>
        </p15:guide>
        <p15:guide id="5" orient="horz" pos="9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CA8E-AC7E-5648-84B3-4E466144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643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ed Background iStock-1340974306_8sec Lloyd" descr="Animated Background iStock-1340974306_8sec Lloyd">
            <a:hlinkClick r:id="" action="ppaction://media"/>
            <a:extLst>
              <a:ext uri="{FF2B5EF4-FFF2-40B4-BE49-F238E27FC236}">
                <a16:creationId xmlns:a16="http://schemas.microsoft.com/office/drawing/2014/main" id="{4105B9A3-67B6-AC49-9C4F-1AABC5C72D0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BD14B-A67F-4449-9152-31EBE9F7A3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9F195D-D364-7C46-BB75-4D9899284EDD}"/>
              </a:ext>
            </a:extLst>
          </p:cNvPr>
          <p:cNvSpPr txBox="1"/>
          <p:nvPr userDrawn="1"/>
        </p:nvSpPr>
        <p:spPr>
          <a:xfrm>
            <a:off x="9310451" y="3458816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EF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AC4FA21-C217-3741-BF67-A1986F1635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0276" y="4073715"/>
            <a:ext cx="4372597" cy="50641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message goes here.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02FF37-D4AD-554B-A3D5-E96AB7A46144}"/>
              </a:ext>
            </a:extLst>
          </p:cNvPr>
          <p:cNvGrpSpPr/>
          <p:nvPr userDrawn="1"/>
        </p:nvGrpSpPr>
        <p:grpSpPr>
          <a:xfrm>
            <a:off x="9212780" y="5027770"/>
            <a:ext cx="2415902" cy="674098"/>
            <a:chOff x="9212780" y="5027770"/>
            <a:chExt cx="2415902" cy="674098"/>
          </a:xfrm>
        </p:grpSpPr>
        <p:pic>
          <p:nvPicPr>
            <p:cNvPr id="11" name="Picture 10">
              <a:hlinkClick r:id="rId6"/>
              <a:extLst>
                <a:ext uri="{FF2B5EF4-FFF2-40B4-BE49-F238E27FC236}">
                  <a16:creationId xmlns:a16="http://schemas.microsoft.com/office/drawing/2014/main" id="{297C385C-8803-4C40-8F46-7CDD89958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369660" y="5028574"/>
              <a:ext cx="231390" cy="234517"/>
            </a:xfrm>
            <a:prstGeom prst="rect">
              <a:avLst/>
            </a:prstGeom>
          </p:spPr>
        </p:pic>
        <p:pic>
          <p:nvPicPr>
            <p:cNvPr id="12" name="Picture 11">
              <a:hlinkClick r:id="rId8"/>
              <a:extLst>
                <a:ext uri="{FF2B5EF4-FFF2-40B4-BE49-F238E27FC236}">
                  <a16:creationId xmlns:a16="http://schemas.microsoft.com/office/drawing/2014/main" id="{4D806B53-AC60-C44A-A4F7-D55F138B3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1272893" y="5028527"/>
              <a:ext cx="231390" cy="231390"/>
            </a:xfrm>
            <a:prstGeom prst="rect">
              <a:avLst/>
            </a:prstGeom>
          </p:spPr>
        </p:pic>
        <p:pic>
          <p:nvPicPr>
            <p:cNvPr id="14" name="Picture 13">
              <a:hlinkClick r:id="rId10"/>
              <a:extLst>
                <a:ext uri="{FF2B5EF4-FFF2-40B4-BE49-F238E27FC236}">
                  <a16:creationId xmlns:a16="http://schemas.microsoft.com/office/drawing/2014/main" id="{5CFC1250-0D54-F047-ABFA-5BA9D770FC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044706" y="5034779"/>
              <a:ext cx="275167" cy="225137"/>
            </a:xfrm>
            <a:prstGeom prst="rect">
              <a:avLst/>
            </a:prstGeom>
          </p:spPr>
        </p:pic>
        <p:pic>
          <p:nvPicPr>
            <p:cNvPr id="15" name="Picture 14">
              <a:hlinkClick r:id="rId12"/>
              <a:extLst>
                <a:ext uri="{FF2B5EF4-FFF2-40B4-BE49-F238E27FC236}">
                  <a16:creationId xmlns:a16="http://schemas.microsoft.com/office/drawing/2014/main" id="{10EC9BA4-EB1A-5C4C-A6F3-D7A4E0BE2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10656130" y="5031702"/>
              <a:ext cx="550333" cy="231390"/>
            </a:xfrm>
            <a:prstGeom prst="rect">
              <a:avLst/>
            </a:prstGeom>
          </p:spPr>
        </p:pic>
        <p:pic>
          <p:nvPicPr>
            <p:cNvPr id="16" name="Picture 15">
              <a:hlinkClick r:id="rId14"/>
              <a:extLst>
                <a:ext uri="{FF2B5EF4-FFF2-40B4-BE49-F238E27FC236}">
                  <a16:creationId xmlns:a16="http://schemas.microsoft.com/office/drawing/2014/main" id="{F9E76DE6-BE1F-D84A-BF5B-F833DCB99D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9745490" y="5027770"/>
              <a:ext cx="231390" cy="231390"/>
            </a:xfrm>
            <a:prstGeom prst="rect">
              <a:avLst/>
            </a:prstGeom>
          </p:spPr>
        </p:pic>
        <p:sp>
          <p:nvSpPr>
            <p:cNvPr id="18" name="Rectangle 17">
              <a:hlinkClick r:id="rId16"/>
              <a:extLst>
                <a:ext uri="{FF2B5EF4-FFF2-40B4-BE49-F238E27FC236}">
                  <a16:creationId xmlns:a16="http://schemas.microsoft.com/office/drawing/2014/main" id="{DA66CD30-EEFB-324F-A3B5-1E8E4379EE81}"/>
                </a:ext>
              </a:extLst>
            </p:cNvPr>
            <p:cNvSpPr/>
            <p:nvPr userDrawn="1"/>
          </p:nvSpPr>
          <p:spPr>
            <a:xfrm>
              <a:off x="9212780" y="5307734"/>
              <a:ext cx="2415902" cy="3941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">
            <a:hlinkClick r:id="rId16"/>
            <a:extLst>
              <a:ext uri="{FF2B5EF4-FFF2-40B4-BE49-F238E27FC236}">
                <a16:creationId xmlns:a16="http://schemas.microsoft.com/office/drawing/2014/main" id="{B705FEFD-012B-B443-B627-07E7337A7697}"/>
              </a:ext>
            </a:extLst>
          </p:cNvPr>
          <p:cNvSpPr txBox="1">
            <a:spLocks/>
          </p:cNvSpPr>
          <p:nvPr userDrawn="1"/>
        </p:nvSpPr>
        <p:spPr>
          <a:xfrm>
            <a:off x="8589954" y="5333756"/>
            <a:ext cx="3035014" cy="394134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700" b="0" u="none" dirty="0">
                <a:solidFill>
                  <a:srgbClr val="949698"/>
                </a:solidFill>
                <a:latin typeface="Helvetica" pitchFamily="2" charset="0"/>
              </a:rPr>
              <a:t>www.icomamerica.com</a:t>
            </a:r>
          </a:p>
        </p:txBody>
      </p:sp>
      <p:sp>
        <p:nvSpPr>
          <p:cNvPr id="22" name="Rectangle 21">
            <a:hlinkClick r:id="rId16"/>
            <a:extLst>
              <a:ext uri="{FF2B5EF4-FFF2-40B4-BE49-F238E27FC236}">
                <a16:creationId xmlns:a16="http://schemas.microsoft.com/office/drawing/2014/main" id="{5218686C-A827-7548-8EFC-90C5667DDF97}"/>
              </a:ext>
            </a:extLst>
          </p:cNvPr>
          <p:cNvSpPr/>
          <p:nvPr userDrawn="1"/>
        </p:nvSpPr>
        <p:spPr>
          <a:xfrm>
            <a:off x="9216500" y="5333756"/>
            <a:ext cx="2415902" cy="394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B624827-9313-4922-863F-276228FCEB2C}"/>
              </a:ext>
            </a:extLst>
          </p:cNvPr>
          <p:cNvSpPr txBox="1">
            <a:spLocks/>
          </p:cNvSpPr>
          <p:nvPr userDrawn="1"/>
        </p:nvSpPr>
        <p:spPr>
          <a:xfrm>
            <a:off x="3657600" y="5813426"/>
            <a:ext cx="8534400" cy="514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Icom America Inc.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2603501"/>
            <a:ext cx="8534400" cy="7239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C35457-A311-4071-8350-CCD2596D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C26A-7496-4807-A7FC-0E76E952BE3E}" type="datetime1">
              <a:rPr lang="en-US" altLang="en-US"/>
              <a:pPr>
                <a:defRPr/>
              </a:pPr>
              <a:t>12/30/2022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9FA298-C157-4576-BD1A-93BAB7060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36C61A-3226-4171-AE06-83C941D1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F3F497-8C96-4705-9CC5-BC24A73C2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71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DD57AA-FD7F-594B-8372-A36DA8A3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612775"/>
            <a:ext cx="4648200" cy="492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722155-260F-E848-AFC3-49DC267A7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493334"/>
            <a:ext cx="11201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4E7B9B-9A05-044D-A26B-5A20CDE58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61753" t="31909" r="69" b="57382"/>
          <a:stretch/>
        </p:blipFill>
        <p:spPr>
          <a:xfrm>
            <a:off x="5685641" y="-6209"/>
            <a:ext cx="6506359" cy="1180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8721F-38E4-3348-AB1B-6B736C95F4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1"/>
            <a:ext cx="12192000" cy="11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8" r:id="rId2"/>
    <p:sldLayoutId id="2147483657" r:id="rId3"/>
    <p:sldLayoutId id="2147483649" r:id="rId4"/>
    <p:sldLayoutId id="2147483651" r:id="rId5"/>
    <p:sldLayoutId id="2147483655" r:id="rId6"/>
    <p:sldLayoutId id="2147483662" r:id="rId7"/>
    <p:sldLayoutId id="2147483663" r:id="rId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12" userDrawn="1">
          <p15:clr>
            <a:srgbClr val="F26B43"/>
          </p15:clr>
        </p15:guide>
        <p15:guide id="3" pos="7368" userDrawn="1">
          <p15:clr>
            <a:srgbClr val="F26B43"/>
          </p15:clr>
        </p15:guide>
        <p15:guide id="4" orient="horz" pos="4056" userDrawn="1">
          <p15:clr>
            <a:srgbClr val="F26B43"/>
          </p15:clr>
        </p15:guide>
        <p15:guide id="5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9.png"/><Relationship Id="rId7" Type="http://schemas.openxmlformats.org/officeDocument/2006/relationships/image" Target="../media/image58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2" Type="http://schemas.openxmlformats.org/officeDocument/2006/relationships/video" Target="../media/media1.mp4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jpe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5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58.jpe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microsoft.com/office/2007/relationships/hdphoto" Target="../media/hdphoto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microsoft.com/office/2007/relationships/hdphoto" Target="../media/hdphoto5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11" Type="http://schemas.openxmlformats.org/officeDocument/2006/relationships/image" Target="../media/image116.jpg"/><Relationship Id="rId5" Type="http://schemas.openxmlformats.org/officeDocument/2006/relationships/image" Target="../media/image112.png"/><Relationship Id="rId10" Type="http://schemas.openxmlformats.org/officeDocument/2006/relationships/image" Target="../media/image115.jpeg"/><Relationship Id="rId4" Type="http://schemas.openxmlformats.org/officeDocument/2006/relationships/image" Target="../media/image111.jpg"/><Relationship Id="rId9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microsoft.com/office/2007/relationships/hdphoto" Target="../media/hdphoto8.wdp"/><Relationship Id="rId4" Type="http://schemas.openxmlformats.org/officeDocument/2006/relationships/image" Target="../media/image123.jpeg"/><Relationship Id="rId9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4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38.png"/><Relationship Id="rId10" Type="http://schemas.openxmlformats.org/officeDocument/2006/relationships/image" Target="../media/image141.svg"/><Relationship Id="rId4" Type="http://schemas.openxmlformats.org/officeDocument/2006/relationships/image" Target="../media/image137.png"/><Relationship Id="rId9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1.jpeg"/><Relationship Id="rId7" Type="http://schemas.openxmlformats.org/officeDocument/2006/relationships/image" Target="../media/image60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160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9.png"/><Relationship Id="rId7" Type="http://schemas.openxmlformats.org/officeDocument/2006/relationships/image" Target="../media/image162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65.jpeg"/><Relationship Id="rId9" Type="http://schemas.openxmlformats.org/officeDocument/2006/relationships/image" Target="../media/image16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66.jpeg"/><Relationship Id="rId7" Type="http://schemas.openxmlformats.org/officeDocument/2006/relationships/image" Target="../media/image170.gif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10" Type="http://schemas.microsoft.com/office/2007/relationships/hdphoto" Target="../media/hdphoto15.wdp"/><Relationship Id="rId4" Type="http://schemas.openxmlformats.org/officeDocument/2006/relationships/image" Target="../media/image173.png"/><Relationship Id="rId9" Type="http://schemas.openxmlformats.org/officeDocument/2006/relationships/image" Target="../media/image17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microsoft.com/office/2007/relationships/hdphoto" Target="../media/hdphoto18.wdp"/><Relationship Id="rId3" Type="http://schemas.openxmlformats.org/officeDocument/2006/relationships/image" Target="../media/image179.png"/><Relationship Id="rId7" Type="http://schemas.openxmlformats.org/officeDocument/2006/relationships/image" Target="../media/image183.jpeg"/><Relationship Id="rId12" Type="http://schemas.openxmlformats.org/officeDocument/2006/relationships/image" Target="../media/image186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png"/><Relationship Id="rId11" Type="http://schemas.microsoft.com/office/2007/relationships/hdphoto" Target="../media/hdphoto17.wdp"/><Relationship Id="rId5" Type="http://schemas.openxmlformats.org/officeDocument/2006/relationships/image" Target="../media/image181.png"/><Relationship Id="rId10" Type="http://schemas.openxmlformats.org/officeDocument/2006/relationships/image" Target="../media/image185.png"/><Relationship Id="rId4" Type="http://schemas.openxmlformats.org/officeDocument/2006/relationships/image" Target="../media/image180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1.png"/><Relationship Id="rId11" Type="http://schemas.openxmlformats.org/officeDocument/2006/relationships/image" Target="../media/image60.png"/><Relationship Id="rId5" Type="http://schemas.openxmlformats.org/officeDocument/2006/relationships/image" Target="../media/image200.jpeg"/><Relationship Id="rId10" Type="http://schemas.openxmlformats.org/officeDocument/2006/relationships/image" Target="../media/image170.gif"/><Relationship Id="rId4" Type="http://schemas.openxmlformats.org/officeDocument/2006/relationships/image" Target="../media/image199.jpeg"/><Relationship Id="rId9" Type="http://schemas.openxmlformats.org/officeDocument/2006/relationships/image" Target="../media/image20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tn.us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CE35-154A-5F47-AC3D-822E879CE0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ICOM WLAN Radio System by NSTN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0AD00-9D16-2242-89A5-0F0E78C600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Bob Burchett</a:t>
            </a:r>
          </a:p>
          <a:p>
            <a:r>
              <a:rPr lang="en-US" dirty="0"/>
              <a:t>Technical Project Manager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66780-5881-AE48-8353-429DB0935C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Call on NSTN.us 800-534-4456</a:t>
            </a:r>
          </a:p>
        </p:txBody>
      </p:sp>
    </p:spTree>
    <p:extLst>
      <p:ext uri="{BB962C8B-B14F-4D97-AF65-F5344CB8AC3E}">
        <p14:creationId xmlns:p14="http://schemas.microsoft.com/office/powerpoint/2010/main" val="1166381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5A2C-FF97-416D-87D9-83CD6751A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Benefits and Savings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BD687-A451-4F40-A148-170DEEE6F18D}"/>
              </a:ext>
            </a:extLst>
          </p:cNvPr>
          <p:cNvSpPr txBox="1">
            <a:spLocks/>
          </p:cNvSpPr>
          <p:nvPr/>
        </p:nvSpPr>
        <p:spPr>
          <a:xfrm>
            <a:off x="436228" y="1282263"/>
            <a:ext cx="10600072" cy="5508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ea typeface="ヒラギノ角ゴ Pro W3" pitchFamily="-84" charset="-128"/>
              </a:rPr>
              <a:t>Individual, Group Calls, All Calls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AES Encryption capabilities work on ALL high-end demand facilities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Bandwidth Requirements are easily managed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Installation can be completed very quickly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Up to 1100 radios with IP1000C, IP1100CV, or VE-PG4 combinations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Up to 1000 radios by default, and upgradable to 5000 with the IP1500C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Future-proof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Built-in Diagnostics and Range Testing 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Easy to Expand over Different Locales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Coverage expandable just by adding Access Points</a:t>
            </a:r>
          </a:p>
          <a:p>
            <a:r>
              <a:rPr lang="en-US" altLang="en-US" sz="2400" dirty="0">
                <a:ea typeface="ヒラギノ角ゴ Pro W3" pitchFamily="-84" charset="-128"/>
              </a:rPr>
              <a:t>PC Based Software Console- IP100FS (OPTIONAL)</a:t>
            </a:r>
          </a:p>
          <a:p>
            <a:endParaRPr lang="en-US" altLang="en-US" sz="2800" dirty="0">
              <a:ea typeface="ヒラギノ角ゴ Pro W3" pitchFamily="-8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2800" dirty="0">
              <a:ea typeface="ヒラギノ角ゴ Pro W3" pitchFamily="-8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B5268-E3B0-47D9-9B66-6773311DE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154" y="3963357"/>
            <a:ext cx="2913304" cy="26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983886-E1D8-446B-898F-085726BBB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1" y="5824065"/>
            <a:ext cx="3848100" cy="622135"/>
          </a:xfrm>
          <a:prstGeom prst="rect">
            <a:avLst/>
          </a:prstGeom>
        </p:spPr>
      </p:pic>
      <p:sp>
        <p:nvSpPr>
          <p:cNvPr id="8194" name="Title 1">
            <a:extLst>
              <a:ext uri="{FF2B5EF4-FFF2-40B4-BE49-F238E27FC236}">
                <a16:creationId xmlns:a16="http://schemas.microsoft.com/office/drawing/2014/main" id="{DFC2358C-CF69-44BA-B55F-C8D83AE891F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16100" y="552975"/>
            <a:ext cx="6806189" cy="565151"/>
          </a:xfrm>
        </p:spPr>
        <p:txBody>
          <a:bodyPr/>
          <a:lstStyle/>
          <a:p>
            <a:pPr eaLnBrk="1" hangingPunct="1"/>
            <a:r>
              <a:rPr lang="en-US" altLang="ja-JP" sz="2800" dirty="0">
                <a:solidFill>
                  <a:schemeClr val="tx1"/>
                </a:solidFill>
                <a:ea typeface="Meiryo" panose="020B0604030504040204" pitchFamily="34" charset="-128"/>
                <a:cs typeface="ヒラギノ角ゴ Pro W3"/>
              </a:rPr>
              <a:t>WLAN Radio System Components</a:t>
            </a:r>
            <a:endParaRPr lang="en-US" altLang="en-US" sz="28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8195" name="Picture 18" descr="C:\Users\kshimizu\Desktop\1000C.png">
            <a:extLst>
              <a:ext uri="{FF2B5EF4-FFF2-40B4-BE49-F238E27FC236}">
                <a16:creationId xmlns:a16="http://schemas.microsoft.com/office/drawing/2014/main" id="{052FBC57-A379-4E84-9248-C5A2FC50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1" y="4505326"/>
            <a:ext cx="50038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7" descr="C:\Users\kshimizu\Desktop\IP100H.png">
            <a:extLst>
              <a:ext uri="{FF2B5EF4-FFF2-40B4-BE49-F238E27FC236}">
                <a16:creationId xmlns:a16="http://schemas.microsoft.com/office/drawing/2014/main" id="{C6ED5C6C-E036-4612-94DC-BC5AF2C4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1" y="1357565"/>
            <a:ext cx="1601788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7940F-F360-4D88-8FD8-3F5A7E017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348" y="1357565"/>
            <a:ext cx="2913304" cy="2605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7336E-7B9F-4EF0-93F6-687C5AA2C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678" y="2255398"/>
            <a:ext cx="5760543" cy="4712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D2F3D-6875-4379-B6AD-3CFABBCDE822}"/>
              </a:ext>
            </a:extLst>
          </p:cNvPr>
          <p:cNvSpPr txBox="1"/>
          <p:nvPr/>
        </p:nvSpPr>
        <p:spPr>
          <a:xfrm>
            <a:off x="630891" y="3730878"/>
            <a:ext cx="121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IP100H Radio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2A593-A56D-4345-884A-ACC4DC2F3CB8}"/>
              </a:ext>
            </a:extLst>
          </p:cNvPr>
          <p:cNvSpPr txBox="1"/>
          <p:nvPr/>
        </p:nvSpPr>
        <p:spPr>
          <a:xfrm>
            <a:off x="1118513" y="6295581"/>
            <a:ext cx="272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IP1000C Radio Controller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695621-5C10-4A01-A253-310EA2A95C2D}"/>
              </a:ext>
            </a:extLst>
          </p:cNvPr>
          <p:cNvSpPr txBox="1"/>
          <p:nvPr/>
        </p:nvSpPr>
        <p:spPr>
          <a:xfrm>
            <a:off x="8162422" y="6261533"/>
            <a:ext cx="2539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VE-PG4 RoIP Gateway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1D908-B9EC-426D-B861-A9F23354980E}"/>
              </a:ext>
            </a:extLst>
          </p:cNvPr>
          <p:cNvSpPr txBox="1"/>
          <p:nvPr/>
        </p:nvSpPr>
        <p:spPr>
          <a:xfrm>
            <a:off x="7678366" y="2691532"/>
            <a:ext cx="188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IP100FS Remote Communicator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C58644D-7867-43C6-A101-BCDAB8126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7016" y="2142813"/>
            <a:ext cx="1216125" cy="158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70E19D-1939-40E5-8D8B-F5E5C9E52936}"/>
              </a:ext>
            </a:extLst>
          </p:cNvPr>
          <p:cNvSpPr txBox="1"/>
          <p:nvPr/>
        </p:nvSpPr>
        <p:spPr>
          <a:xfrm>
            <a:off x="2031151" y="3701583"/>
            <a:ext cx="91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IP110H </a:t>
            </a:r>
          </a:p>
          <a:p>
            <a:r>
              <a:rPr lang="en-US" sz="1600" dirty="0"/>
              <a:t>Radio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D27D9-743A-4102-B12C-A780C145E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755" y="4340628"/>
            <a:ext cx="5577391" cy="1806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4B8DDE-0CDC-48A9-B8A4-C51028CAAD63}"/>
              </a:ext>
            </a:extLst>
          </p:cNvPr>
          <p:cNvSpPr txBox="1"/>
          <p:nvPr/>
        </p:nvSpPr>
        <p:spPr>
          <a:xfrm>
            <a:off x="2663320" y="6125334"/>
            <a:ext cx="272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IP1100CV Radio Controller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61E148-176C-41FA-AC79-1D4E3E43492A}"/>
              </a:ext>
            </a:extLst>
          </p:cNvPr>
          <p:cNvSpPr txBox="1">
            <a:spLocks/>
          </p:cNvSpPr>
          <p:nvPr/>
        </p:nvSpPr>
        <p:spPr>
          <a:xfrm>
            <a:off x="5216100" y="561087"/>
            <a:ext cx="6806189" cy="565151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2800" dirty="0">
                <a:ea typeface="Meiryo" panose="020B0604030504040204" pitchFamily="34" charset="-128"/>
                <a:cs typeface="ヒラギノ角ゴ Pro W3"/>
              </a:rPr>
              <a:t>WLAN Radio System Components</a:t>
            </a:r>
            <a:endParaRPr lang="en-US" altLang="en-US" sz="2800" dirty="0">
              <a:ea typeface="ヒラギノ角ゴ Pro W3"/>
              <a:cs typeface="ヒラギノ角ゴ Pro W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20106-BB01-4588-97E0-51BA6D591684}"/>
              </a:ext>
            </a:extLst>
          </p:cNvPr>
          <p:cNvSpPr txBox="1"/>
          <p:nvPr/>
        </p:nvSpPr>
        <p:spPr>
          <a:xfrm>
            <a:off x="300842" y="1323454"/>
            <a:ext cx="680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IP100H Radio being replaced by IP110H</a:t>
            </a:r>
          </a:p>
        </p:txBody>
      </p:sp>
      <p:pic>
        <p:nvPicPr>
          <p:cNvPr id="5" name="Picture 17" descr="C:\Users\kshimizu\Desktop\IP100H.png">
            <a:extLst>
              <a:ext uri="{FF2B5EF4-FFF2-40B4-BE49-F238E27FC236}">
                <a16:creationId xmlns:a16="http://schemas.microsoft.com/office/drawing/2014/main" id="{6923A3C5-A675-4AD2-A1B6-A2622000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32" y="1785119"/>
            <a:ext cx="2443968" cy="362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D7E54A-398D-4EBB-9E9E-B31391BA8009}"/>
              </a:ext>
            </a:extLst>
          </p:cNvPr>
          <p:cNvSpPr/>
          <p:nvPr/>
        </p:nvSpPr>
        <p:spPr>
          <a:xfrm>
            <a:off x="475029" y="1806924"/>
            <a:ext cx="9609875" cy="5006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Internal/external antenna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Vibration alert for incoming calls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VOX capable with appropriate headset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Up to 27 hours with standard BP-271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Supports full duplex with headset connected, which allows many users in the system to transmit simultaneously. 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Reliable sound quality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Sends status to the IP1000C and IP100FS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Provides a diagnostics mode to check: </a:t>
            </a:r>
          </a:p>
          <a:p>
            <a:pPr marL="853419" lvl="3" indent="-24383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TX &amp; RX Mbps</a:t>
            </a:r>
          </a:p>
          <a:p>
            <a:pPr marL="853419" lvl="3" indent="-24383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Downlink signal strength</a:t>
            </a:r>
          </a:p>
          <a:p>
            <a:pPr marL="853419" lvl="3" indent="-24383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Mac address of the AP is using</a:t>
            </a:r>
          </a:p>
          <a:p>
            <a:pPr marL="853419" lvl="3" indent="-24383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SSID of the AP is logged on 12 characters</a:t>
            </a:r>
          </a:p>
          <a:p>
            <a:pPr marL="853419" lvl="3" indent="-24383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Channel the AP utilizes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E1CEB6-50E4-41E9-9FE7-8B47E311D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91" y="5696368"/>
            <a:ext cx="3867690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CDBA5A-F29D-4D20-B68A-637217596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142" y="4716245"/>
            <a:ext cx="4933071" cy="16144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A8937F-C155-4C5D-86EF-874BFBD22DE3}"/>
              </a:ext>
            </a:extLst>
          </p:cNvPr>
          <p:cNvSpPr txBox="1">
            <a:spLocks/>
          </p:cNvSpPr>
          <p:nvPr/>
        </p:nvSpPr>
        <p:spPr>
          <a:xfrm>
            <a:off x="5385811" y="535934"/>
            <a:ext cx="6806189" cy="565151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2800" dirty="0">
                <a:ea typeface="Meiryo" panose="020B0604030504040204" pitchFamily="34" charset="-128"/>
                <a:cs typeface="ヒラギノ角ゴ Pro W3"/>
              </a:rPr>
              <a:t>WLAN Radio System Components</a:t>
            </a:r>
            <a:endParaRPr lang="en-US" altLang="en-US" sz="2800" dirty="0">
              <a:ea typeface="ヒラギノ角ゴ Pro W3"/>
              <a:cs typeface="ヒラギノ角ゴ Pro W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564FF-3DE0-4A32-AE83-3237652D237E}"/>
              </a:ext>
            </a:extLst>
          </p:cNvPr>
          <p:cNvSpPr txBox="1"/>
          <p:nvPr/>
        </p:nvSpPr>
        <p:spPr>
          <a:xfrm>
            <a:off x="126671" y="1332705"/>
            <a:ext cx="680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IP100FS Remote Communicator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BD4F8-4C94-486E-AB83-BFAE750E6489}"/>
              </a:ext>
            </a:extLst>
          </p:cNvPr>
          <p:cNvSpPr/>
          <p:nvPr/>
        </p:nvSpPr>
        <p:spPr>
          <a:xfrm>
            <a:off x="211545" y="1954936"/>
            <a:ext cx="10095191" cy="4564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Is an IP-based PC-dispatcher and serves as an additional radio in your network.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Handles all types of calls</a:t>
            </a:r>
          </a:p>
          <a:p>
            <a:pPr marL="853419" lvl="4" indent="-243834">
              <a:buFont typeface="Arial" panose="020B0604020202020204" pitchFamily="34" charset="0"/>
              <a:buChar char="•"/>
            </a:pPr>
            <a:r>
              <a:rPr lang="en-US" sz="1867" dirty="0"/>
              <a:t>Individual</a:t>
            </a:r>
          </a:p>
          <a:p>
            <a:pPr marL="853419" lvl="4" indent="-243834">
              <a:buFont typeface="Arial" panose="020B0604020202020204" pitchFamily="34" charset="0"/>
              <a:buChar char="•"/>
            </a:pPr>
            <a:r>
              <a:rPr lang="en-US" sz="1867" dirty="0"/>
              <a:t>Group calls</a:t>
            </a:r>
          </a:p>
          <a:p>
            <a:pPr marL="853419" lvl="4" indent="-243834">
              <a:buFont typeface="Arial" panose="020B0604020202020204" pitchFamily="34" charset="0"/>
              <a:buChar char="•"/>
            </a:pPr>
            <a:r>
              <a:rPr lang="en-US" sz="1867" dirty="0"/>
              <a:t>Text messages. </a:t>
            </a:r>
          </a:p>
          <a:p>
            <a:pPr marL="243834" lvl="2" indent="-243834">
              <a:buFont typeface="Arial" panose="020B0604020202020204" pitchFamily="34" charset="0"/>
              <a:buChar char="•"/>
            </a:pPr>
            <a:r>
              <a:rPr lang="en-US" sz="2133" dirty="0"/>
              <a:t>Messages can be sent as free text or predefined. 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Map feature that allows you to see which radio stations are connected to the respective access point.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Functions like a traditional radio in the system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Uses the computer's built-in sound system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Install in a Windows® based tablet or laptop PC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Monitor user status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Shows RX/TX call log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656226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4EFBE5-9CA5-47C1-BBDC-B82DAF222AD8}"/>
              </a:ext>
            </a:extLst>
          </p:cNvPr>
          <p:cNvSpPr txBox="1"/>
          <p:nvPr/>
        </p:nvSpPr>
        <p:spPr>
          <a:xfrm>
            <a:off x="126671" y="1332705"/>
            <a:ext cx="680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IP1000C Radio Controller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25378-6C03-4E4F-B276-CDD99CEDADAF}"/>
              </a:ext>
            </a:extLst>
          </p:cNvPr>
          <p:cNvSpPr/>
          <p:nvPr/>
        </p:nvSpPr>
        <p:spPr>
          <a:xfrm>
            <a:off x="126671" y="1971673"/>
            <a:ext cx="12065328" cy="3806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The IP1000C is </a:t>
            </a:r>
            <a:r>
              <a:rPr lang="en-US" sz="2000" dirty="0" err="1"/>
              <a:t>Icom’s</a:t>
            </a:r>
            <a:r>
              <a:rPr lang="en-US" sz="2000" dirty="0"/>
              <a:t> wireless network system controller and keeps track of the radios in your network. 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IP1000C can also communicate with third-party manufacturers' WLAN access points allowing for flexibility.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Manages up to 100 IP100H/IP100FS devices in a single network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Up to 11 IP1000C can be interconnected to increase total number of IP100H radios on a network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Can be used in all standard wireless networks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Manages Individual, Group, Talk Group, Multiplex TGs, Telephone calls, or all-area calls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DHCP Server capabilities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Supports simplex or full duplex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000" dirty="0"/>
              <a:t>Supports wired equivalent privacy (WEP) and Wi-Fi protected access (WPA) encryption algorithms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endParaRPr lang="en-US" sz="2133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60FC14-FA5C-439E-8A7A-DB8762AECD37}"/>
              </a:ext>
            </a:extLst>
          </p:cNvPr>
          <p:cNvSpPr txBox="1">
            <a:spLocks/>
          </p:cNvSpPr>
          <p:nvPr/>
        </p:nvSpPr>
        <p:spPr>
          <a:xfrm>
            <a:off x="5385811" y="597126"/>
            <a:ext cx="6806189" cy="565151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2800" dirty="0">
                <a:ea typeface="Meiryo" panose="020B0604030504040204" pitchFamily="34" charset="-128"/>
                <a:cs typeface="ヒラギノ角ゴ Pro W3"/>
              </a:rPr>
              <a:t>WLAN Radio System Components</a:t>
            </a:r>
            <a:endParaRPr lang="en-US" altLang="en-US" sz="2800" dirty="0">
              <a:ea typeface="ヒラギノ角ゴ Pro W3"/>
              <a:cs typeface="ヒラギノ角ゴ Pro W3"/>
            </a:endParaRPr>
          </a:p>
        </p:txBody>
      </p:sp>
      <p:pic>
        <p:nvPicPr>
          <p:cNvPr id="6" name="Picture 18" descr="C:\Users\kshimizu\Desktop\1000C.png">
            <a:extLst>
              <a:ext uri="{FF2B5EF4-FFF2-40B4-BE49-F238E27FC236}">
                <a16:creationId xmlns:a16="http://schemas.microsoft.com/office/drawing/2014/main" id="{A4D72715-6755-4653-B74B-F46F2DFE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2" y="5557118"/>
            <a:ext cx="3408727" cy="123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931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4EFBE5-9CA5-47C1-BBDC-B82DAF222AD8}"/>
              </a:ext>
            </a:extLst>
          </p:cNvPr>
          <p:cNvSpPr txBox="1"/>
          <p:nvPr/>
        </p:nvSpPr>
        <p:spPr>
          <a:xfrm>
            <a:off x="126671" y="1332705"/>
            <a:ext cx="680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VE-PG4 RoIP Gateway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25378-6C03-4E4F-B276-CDD99CEDADAF}"/>
              </a:ext>
            </a:extLst>
          </p:cNvPr>
          <p:cNvSpPr/>
          <p:nvPr/>
        </p:nvSpPr>
        <p:spPr>
          <a:xfrm>
            <a:off x="338216" y="1825147"/>
            <a:ext cx="11283768" cy="3661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The VE-PG4 allows you to bridge almost any modern communications system to ICOM’s universe of Network products and more.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Interconnect in a Variety of Ways: LTE PTT Products, Iridium SAT100 radios, LMR devices, and of course the IP100H, 110H, and 100FS devices.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Wireless LAN radio products controller built in </a:t>
            </a:r>
          </a:p>
          <a:p>
            <a:pPr marL="853419" lvl="1" indent="-243834">
              <a:buFont typeface="Arial" panose="020B0604020202020204" pitchFamily="34" charset="0"/>
              <a:buChar char="•"/>
            </a:pPr>
            <a:r>
              <a:rPr lang="en-US" sz="1867" dirty="0"/>
              <a:t>Support up to </a:t>
            </a:r>
            <a:r>
              <a:rPr lang="en-US" sz="1867" b="1" dirty="0"/>
              <a:t>50 IP100H radios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Icom IDAS conventional and </a:t>
            </a:r>
            <a:r>
              <a:rPr lang="en-US" sz="2133" dirty="0" err="1"/>
              <a:t>trunking</a:t>
            </a:r>
            <a:r>
              <a:rPr lang="en-US" sz="2133" dirty="0"/>
              <a:t> systems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Analog Radio Systems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P25 systems 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DMR systems</a:t>
            </a:r>
          </a:p>
          <a:p>
            <a:pPr marL="243834" indent="-243834">
              <a:buFont typeface="Arial" panose="020B0604020202020204" pitchFamily="34" charset="0"/>
              <a:buChar char="•"/>
            </a:pPr>
            <a:r>
              <a:rPr lang="en-US" sz="2133" dirty="0"/>
              <a:t>SIP Phone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60FC14-FA5C-439E-8A7A-DB8762AECD37}"/>
              </a:ext>
            </a:extLst>
          </p:cNvPr>
          <p:cNvSpPr txBox="1">
            <a:spLocks/>
          </p:cNvSpPr>
          <p:nvPr/>
        </p:nvSpPr>
        <p:spPr>
          <a:xfrm>
            <a:off x="5385811" y="552975"/>
            <a:ext cx="6806189" cy="565151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2800" dirty="0">
                <a:ea typeface="Meiryo" panose="020B0604030504040204" pitchFamily="34" charset="-128"/>
                <a:cs typeface="ヒラギノ角ゴ Pro W3"/>
              </a:rPr>
              <a:t>WLAN Radio System Components</a:t>
            </a:r>
            <a:endParaRPr lang="en-US" altLang="en-US" sz="2800" dirty="0">
              <a:ea typeface="ヒラギノ角ゴ Pro W3"/>
              <a:cs typeface="ヒラギノ角ゴ Pro W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862C2-18FA-4423-88FD-0CAD283D1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289" y="4163455"/>
            <a:ext cx="62611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81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308F-DD11-46FC-9B89-38A8F2EDC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IP1100CV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5FB86-57F0-46E0-B2D9-3EF4502F6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4" y="2252498"/>
            <a:ext cx="6977666" cy="30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2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C32560-463A-4FD3-A930-0D167965CF5A}"/>
              </a:ext>
            </a:extLst>
          </p:cNvPr>
          <p:cNvSpPr txBox="1"/>
          <p:nvPr/>
        </p:nvSpPr>
        <p:spPr>
          <a:xfrm>
            <a:off x="411061" y="1627464"/>
            <a:ext cx="1099796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300 WLAN can be registered including the IP100FS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Supports IP110H, and IP110H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500 Call addresses can be programmed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Can use a CSV file for easy manipulation of ID lists.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 provisioning of Radio terminals.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2.5 Gbps WAN port, and VPN Router Function.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This function is available between IP1100CV controllers, and between IP1100CV, and VE-PG4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mount on a 19 inch rack utilizing the MBF-6 bracket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Easily programmed thru a web browser, and the configuration can be saved in a computer, or USB Fob.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10 more controllers can be linked to the IP1100CV, where there is a Master controller, and Subs.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Supports WPA-PSK32 Enterprise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Records up to 4 audio paths into a customer provided FOB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the BC-207S power adapter, which is not included, and must be ordered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428C9-347E-4A17-AF4C-116B97A1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024" y="4639112"/>
            <a:ext cx="2166868" cy="2008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60C5F-295E-49F6-9785-EC3BCA92C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615" y="1269262"/>
            <a:ext cx="2218334" cy="13990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4CADF6-B064-4A9B-A577-1302F189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612775"/>
            <a:ext cx="4648200" cy="492125"/>
          </a:xfrm>
        </p:spPr>
        <p:txBody>
          <a:bodyPr>
            <a:normAutofit/>
          </a:bodyPr>
          <a:lstStyle/>
          <a:p>
            <a:r>
              <a:rPr lang="en-US" sz="2800" dirty="0"/>
              <a:t>IP1100CV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3C64D9-D0AC-460A-A81E-6E0B3586F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08" y="5252819"/>
            <a:ext cx="1953150" cy="13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6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ED166-3C55-43CE-A12C-4F0417E4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410" y="1240212"/>
            <a:ext cx="7130409" cy="54610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D5B494-7C95-4AF0-B856-5F78E586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612775"/>
            <a:ext cx="4648200" cy="492125"/>
          </a:xfrm>
        </p:spPr>
        <p:txBody>
          <a:bodyPr>
            <a:normAutofit/>
          </a:bodyPr>
          <a:lstStyle/>
          <a:p>
            <a:r>
              <a:rPr lang="en-US" sz="2800" dirty="0"/>
              <a:t>IP1100CV</a:t>
            </a:r>
          </a:p>
        </p:txBody>
      </p:sp>
    </p:spTree>
    <p:extLst>
      <p:ext uri="{BB962C8B-B14F-4D97-AF65-F5344CB8AC3E}">
        <p14:creationId xmlns:p14="http://schemas.microsoft.com/office/powerpoint/2010/main" val="362239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EA31F-DB00-4C36-A82D-B7314922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E988F-AB0F-4CDD-96D9-27785FF2A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0" y="1304292"/>
            <a:ext cx="10564536" cy="520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5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0E25-DC23-477B-BEA7-1058FA6A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nimated Background iStock-1340974306_8sec" descr="Animated Background iStock-1340974306_8sec">
            <a:hlinkClick r:id="" action="ppaction://media"/>
            <a:extLst>
              <a:ext uri="{FF2B5EF4-FFF2-40B4-BE49-F238E27FC236}">
                <a16:creationId xmlns:a16="http://schemas.microsoft.com/office/drawing/2014/main" id="{4CA8B32B-5A74-4C1E-957D-1B0431CEA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82940"/>
          <a:stretch/>
        </p:blipFill>
        <p:spPr>
          <a:xfrm>
            <a:off x="4763" y="4763"/>
            <a:ext cx="12192000" cy="1169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46856E-C3B1-4B58-A9D7-A27469696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3" y="-814"/>
            <a:ext cx="12192000" cy="117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0DF29-214A-450D-BD96-137A2C3BA5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</a:blip>
          <a:srcRect/>
          <a:stretch/>
        </p:blipFill>
        <p:spPr>
          <a:xfrm>
            <a:off x="2820207" y="867938"/>
            <a:ext cx="6362700" cy="4851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C31DFC9-8BDC-4468-9020-D0891C86CC10}"/>
              </a:ext>
            </a:extLst>
          </p:cNvPr>
          <p:cNvGrpSpPr/>
          <p:nvPr/>
        </p:nvGrpSpPr>
        <p:grpSpPr>
          <a:xfrm>
            <a:off x="5525773" y="1686955"/>
            <a:ext cx="1166008" cy="1127568"/>
            <a:chOff x="5557776" y="1686135"/>
            <a:chExt cx="1166008" cy="1127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1411C9-E4C2-4793-B683-70533FAF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557776" y="1686135"/>
              <a:ext cx="1166008" cy="11275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193D91-CD85-4B0B-A942-751672642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4416" y="2492654"/>
              <a:ext cx="355600" cy="190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3A86CC-B560-4746-B3E4-C364C1CB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8384" y="2059780"/>
              <a:ext cx="482600" cy="3937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F48A9C-179D-44B9-B6EE-40244583BC4C}"/>
              </a:ext>
            </a:extLst>
          </p:cNvPr>
          <p:cNvGrpSpPr/>
          <p:nvPr/>
        </p:nvGrpSpPr>
        <p:grpSpPr>
          <a:xfrm>
            <a:off x="5188527" y="4873309"/>
            <a:ext cx="2197100" cy="1409700"/>
            <a:chOff x="5209518" y="4849544"/>
            <a:chExt cx="2197100" cy="1409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D46253-C4E6-4445-84E9-A321122F7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5209518" y="4849544"/>
              <a:ext cx="2197100" cy="1409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B63001-B095-4164-B5F5-802D09273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50970" y="4931569"/>
              <a:ext cx="342900" cy="393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A47DB7-3D76-45C3-8E2D-533FC879F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52897">
              <a:off x="6128072" y="5027643"/>
              <a:ext cx="342900" cy="431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187FBB-1DED-4A92-8968-CD6DEB06C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02705" y="5023218"/>
              <a:ext cx="304800" cy="2286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9C5F6C-B642-495C-AB25-599CE96C2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83698">
              <a:off x="6535923" y="5140683"/>
              <a:ext cx="127000" cy="1905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A4EF04-53CA-4D10-945B-CA5E5296E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14501" y="5283552"/>
              <a:ext cx="1727200" cy="3302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578BA0-7671-44B4-9662-439BE35E5E73}"/>
              </a:ext>
            </a:extLst>
          </p:cNvPr>
          <p:cNvGrpSpPr/>
          <p:nvPr/>
        </p:nvGrpSpPr>
        <p:grpSpPr>
          <a:xfrm>
            <a:off x="2761024" y="2022139"/>
            <a:ext cx="2895600" cy="1731493"/>
            <a:chOff x="2761024" y="2022139"/>
            <a:chExt cx="2895600" cy="173149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B5CC7C-E924-4E8F-AFA6-60BAAAF4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2761024" y="2145273"/>
              <a:ext cx="2895600" cy="15113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80F565-325B-4E23-95CA-FE68032D8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28589" y="2648732"/>
              <a:ext cx="2336800" cy="11049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B2AFBC-C351-40FE-8312-43244B98C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7406" y="2708598"/>
              <a:ext cx="508000" cy="279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A8C168-F769-4EAF-A86C-73813FBD4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57423" y="2708598"/>
              <a:ext cx="596900" cy="5715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0BEBE4E-3F48-457D-8A3F-816FED8A2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853560" y="2022139"/>
              <a:ext cx="152400" cy="4572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88B67C6-C2FC-4930-A811-BCE6309F1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074232" y="2200516"/>
              <a:ext cx="152400" cy="45720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788E2AD-CA71-45DA-A4B5-E03E93DAB0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24655" y="2338582"/>
            <a:ext cx="686038" cy="61743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1DD3172-EA17-40B9-82F5-3837A99CECCE}"/>
              </a:ext>
            </a:extLst>
          </p:cNvPr>
          <p:cNvGrpSpPr/>
          <p:nvPr/>
        </p:nvGrpSpPr>
        <p:grpSpPr>
          <a:xfrm>
            <a:off x="6964764" y="2609367"/>
            <a:ext cx="2768517" cy="3162300"/>
            <a:chOff x="6964764" y="2609367"/>
            <a:chExt cx="2768517" cy="31623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92CDF88-8719-4F62-A090-6C30892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/>
            <a:stretch/>
          </p:blipFill>
          <p:spPr>
            <a:xfrm>
              <a:off x="6964764" y="2609367"/>
              <a:ext cx="2628900" cy="31623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8984A6B-8463-46D5-9412-9FB8E677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256781" y="2679000"/>
              <a:ext cx="2476500" cy="2489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9CE43DB-D2B3-4D8D-895B-2D1D4914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14734" y="3675199"/>
              <a:ext cx="647700" cy="3683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0EF0F1A-F465-4796-AA4F-A23889B90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118378" y="4451910"/>
              <a:ext cx="571500" cy="4064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297126A-5641-4FDB-ABE5-D93843EA7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85147" y="4038156"/>
              <a:ext cx="571500" cy="4191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3ABFC96-10D2-469F-910F-A3891965B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720731" y="3378489"/>
              <a:ext cx="165100" cy="6731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612407A-2395-4BE3-A8A4-C64944A38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396914" y="3957883"/>
              <a:ext cx="165100" cy="6858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2C22463-EE57-42A0-A06A-D805E0A4B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666234" y="4795270"/>
              <a:ext cx="190500" cy="5461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407C528-4C9F-4E65-B817-08F34EFF0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099800" y="4289902"/>
              <a:ext cx="190500" cy="5461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4477178-DD6A-40C1-A609-EBAC32A91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761484" y="2721589"/>
              <a:ext cx="990600" cy="889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8B1CA1-2036-44F6-9370-ABA0FD00E23F}"/>
              </a:ext>
            </a:extLst>
          </p:cNvPr>
          <p:cNvGrpSpPr/>
          <p:nvPr/>
        </p:nvGrpSpPr>
        <p:grpSpPr>
          <a:xfrm>
            <a:off x="7643472" y="3670798"/>
            <a:ext cx="1012894" cy="1513630"/>
            <a:chOff x="7641830" y="3488634"/>
            <a:chExt cx="1012894" cy="151363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A2C57B-410B-4CE9-97AA-B302DD7A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rot="3126955">
              <a:off x="7514830" y="4684764"/>
              <a:ext cx="444500" cy="1905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B47C7ED-A4E9-4F97-A30E-F693B0015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981624" y="3488634"/>
              <a:ext cx="673100" cy="5715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094664-D56D-4E80-BA37-25B197609804}"/>
              </a:ext>
            </a:extLst>
          </p:cNvPr>
          <p:cNvGrpSpPr/>
          <p:nvPr/>
        </p:nvGrpSpPr>
        <p:grpSpPr>
          <a:xfrm>
            <a:off x="2449867" y="3702925"/>
            <a:ext cx="2217892" cy="1508983"/>
            <a:chOff x="2449867" y="3702925"/>
            <a:chExt cx="2217892" cy="150898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F619A79-5B83-4741-997D-6AF90F0CA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rcRect/>
            <a:stretch/>
          </p:blipFill>
          <p:spPr>
            <a:xfrm>
              <a:off x="2449867" y="3702925"/>
              <a:ext cx="2128052" cy="150898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13DD81B-FC17-4844-9F45-90F475D4C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138870" y="3845278"/>
              <a:ext cx="187064" cy="46142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C1AEA20-4DBB-49AA-A64F-B8C52AB6C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332590" y="4211852"/>
              <a:ext cx="611076" cy="44895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6C7F609-A623-40CB-ADF5-BE76D661E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902302" y="4214020"/>
              <a:ext cx="586134" cy="5611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71C079A-FC87-426A-847A-CF51A4598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091520" y="4624810"/>
              <a:ext cx="969541" cy="4048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D75FBC0-100B-4265-BCAC-87CABFE5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752187" y="3743955"/>
              <a:ext cx="915572" cy="554892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99956994-10C5-4507-B4B6-8F3F539D27B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1678535">
            <a:off x="3392391" y="3741196"/>
            <a:ext cx="311773" cy="36165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77B7C47-89CE-4B7D-9267-FC126E56D503}"/>
              </a:ext>
            </a:extLst>
          </p:cNvPr>
          <p:cNvGrpSpPr/>
          <p:nvPr/>
        </p:nvGrpSpPr>
        <p:grpSpPr>
          <a:xfrm>
            <a:off x="2949859" y="4288442"/>
            <a:ext cx="2540000" cy="1693910"/>
            <a:chOff x="2958326" y="4298952"/>
            <a:chExt cx="2540000" cy="169391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BEA534E-DE46-403D-B084-AED23DD1B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rcRect/>
            <a:stretch/>
          </p:blipFill>
          <p:spPr>
            <a:xfrm>
              <a:off x="2958326" y="4659362"/>
              <a:ext cx="2540000" cy="13335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C00E4F2-A2CB-4C8B-9A39-ECDB80E20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4384928" y="4728587"/>
              <a:ext cx="457200" cy="1905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5A195C8-1D66-469F-8D62-7729EA73F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424453" y="4981992"/>
              <a:ext cx="546100" cy="457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EA6789E-574D-4AA0-B8B4-0F1B5A0C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020171" y="5046894"/>
              <a:ext cx="152400" cy="609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F09036A-ACCE-4D50-9EE6-8AA855A8B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4905490" y="4298952"/>
              <a:ext cx="152400" cy="6096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633453-6C5B-44A2-9179-CF7438AAA518}"/>
              </a:ext>
            </a:extLst>
          </p:cNvPr>
          <p:cNvGrpSpPr/>
          <p:nvPr/>
        </p:nvGrpSpPr>
        <p:grpSpPr>
          <a:xfrm>
            <a:off x="4700593" y="4463802"/>
            <a:ext cx="298890" cy="696650"/>
            <a:chOff x="4735581" y="4298404"/>
            <a:chExt cx="298890" cy="69665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A426B04-544D-4629-B08F-9088D6A9C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4735581" y="4298404"/>
              <a:ext cx="204135" cy="23815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EB1883D-E413-4E41-B40D-DEAE9A89D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4780471" y="4741054"/>
              <a:ext cx="254000" cy="2540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764A82C-EB44-407C-84C4-5D824B380497}"/>
              </a:ext>
            </a:extLst>
          </p:cNvPr>
          <p:cNvGrpSpPr/>
          <p:nvPr/>
        </p:nvGrpSpPr>
        <p:grpSpPr>
          <a:xfrm>
            <a:off x="6387197" y="1858898"/>
            <a:ext cx="3035300" cy="1168400"/>
            <a:chOff x="6406094" y="1843258"/>
            <a:chExt cx="3035300" cy="1168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17857CA-1A9F-4965-9E3F-30C86B03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6406094" y="1843258"/>
              <a:ext cx="3035300" cy="1168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840DAB3-486D-4002-90F2-6046EAD9C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6423510" y="2413081"/>
              <a:ext cx="1244600" cy="4191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0E27E04-F43A-445A-9D90-E68F6BAB5633}"/>
              </a:ext>
            </a:extLst>
          </p:cNvPr>
          <p:cNvGrpSpPr/>
          <p:nvPr/>
        </p:nvGrpSpPr>
        <p:grpSpPr>
          <a:xfrm>
            <a:off x="5036835" y="2979152"/>
            <a:ext cx="1923832" cy="1433190"/>
            <a:chOff x="5036835" y="2979152"/>
            <a:chExt cx="1923832" cy="143319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B030086-D5D5-48F9-BE26-26EE6951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036835" y="2979152"/>
              <a:ext cx="1923832" cy="143319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BCBA24A-AFEF-4E72-BB34-3599CB508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6091237" y="3147722"/>
              <a:ext cx="558800" cy="1016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8F9B72E-45DB-42F0-B3E2-3C66107E0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6180357" y="3980246"/>
              <a:ext cx="660400" cy="190500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A280B1F-05BC-43CA-9C87-441E7F5F611D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 rot="10472379">
            <a:off x="5213688" y="3419590"/>
            <a:ext cx="431800" cy="152400"/>
          </a:xfrm>
          <a:prstGeom prst="rect">
            <a:avLst/>
          </a:prstGeom>
        </p:spPr>
      </p:pic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2922A39D-80A8-441A-A194-C1FD0520B7CA}"/>
              </a:ext>
            </a:extLst>
          </p:cNvPr>
          <p:cNvSpPr txBox="1">
            <a:spLocks/>
          </p:cNvSpPr>
          <p:nvPr/>
        </p:nvSpPr>
        <p:spPr>
          <a:xfrm>
            <a:off x="7455501" y="661800"/>
            <a:ext cx="4425950" cy="453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buNone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Communications Links</a:t>
            </a: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018D866D-DFDC-49F1-843C-7EEA5E90C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6896" y="2065185"/>
            <a:ext cx="351814" cy="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58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56379DE6-88AB-425E-BF6F-92AD07DCD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125" y="4828564"/>
            <a:ext cx="1324738" cy="429096"/>
          </a:xfrm>
          <a:prstGeom prst="rect">
            <a:avLst/>
          </a:prstGeom>
        </p:spPr>
      </p:pic>
      <p:pic>
        <p:nvPicPr>
          <p:cNvPr id="61" name="Picture 570" descr="laptop-1017346_960_720">
            <a:extLst>
              <a:ext uri="{FF2B5EF4-FFF2-40B4-BE49-F238E27FC236}">
                <a16:creationId xmlns:a16="http://schemas.microsoft.com/office/drawing/2014/main" id="{787172D7-9F16-4D42-97AE-408C5DD85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1" y="1950701"/>
            <a:ext cx="1638892" cy="11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2">
            <a:extLst>
              <a:ext uri="{FF2B5EF4-FFF2-40B4-BE49-F238E27FC236}">
                <a16:creationId xmlns:a16="http://schemas.microsoft.com/office/drawing/2014/main" id="{66F7E1AA-481D-4D33-B45C-E2829D2D3B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91974" y="663285"/>
            <a:ext cx="5612989" cy="446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IP1100CV Network Connections</a:t>
            </a:r>
          </a:p>
        </p:txBody>
      </p:sp>
      <p:sp>
        <p:nvSpPr>
          <p:cNvPr id="21507" name="TextBox 1">
            <a:extLst>
              <a:ext uri="{FF2B5EF4-FFF2-40B4-BE49-F238E27FC236}">
                <a16:creationId xmlns:a16="http://schemas.microsoft.com/office/drawing/2014/main" id="{20871A22-6D66-4D4E-B390-27FD148FF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57" y="1307027"/>
            <a:ext cx="9702800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933" dirty="0"/>
              <a:t>Network Connections </a:t>
            </a:r>
            <a:endParaRPr lang="en-US" altLang="en-US" sz="1867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B23F69-FC16-42AB-8BFE-EFEAF8286934}"/>
              </a:ext>
            </a:extLst>
          </p:cNvPr>
          <p:cNvSpPr/>
          <p:nvPr/>
        </p:nvSpPr>
        <p:spPr>
          <a:xfrm>
            <a:off x="8007984" y="1580443"/>
            <a:ext cx="851537" cy="427548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6" name="直線コネクタ 11">
            <a:extLst>
              <a:ext uri="{FF2B5EF4-FFF2-40B4-BE49-F238E27FC236}">
                <a16:creationId xmlns:a16="http://schemas.microsoft.com/office/drawing/2014/main" id="{2B967D8A-38A3-44FB-9AD0-F2892257479C}"/>
              </a:ext>
            </a:extLst>
          </p:cNvPr>
          <p:cNvCxnSpPr>
            <a:cxnSpLocks/>
          </p:cNvCxnSpPr>
          <p:nvPr/>
        </p:nvCxnSpPr>
        <p:spPr>
          <a:xfrm flipV="1">
            <a:off x="849753" y="3368821"/>
            <a:ext cx="8470416" cy="2631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12">
            <a:extLst>
              <a:ext uri="{FF2B5EF4-FFF2-40B4-BE49-F238E27FC236}">
                <a16:creationId xmlns:a16="http://schemas.microsoft.com/office/drawing/2014/main" id="{3908BAF0-BC6B-44C3-BFB0-CE3865EA9081}"/>
              </a:ext>
            </a:extLst>
          </p:cNvPr>
          <p:cNvCxnSpPr/>
          <p:nvPr/>
        </p:nvCxnSpPr>
        <p:spPr>
          <a:xfrm>
            <a:off x="868240" y="3378200"/>
            <a:ext cx="0" cy="39581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12">
            <a:extLst>
              <a:ext uri="{FF2B5EF4-FFF2-40B4-BE49-F238E27FC236}">
                <a16:creationId xmlns:a16="http://schemas.microsoft.com/office/drawing/2014/main" id="{4940CEDD-3E7D-4735-8295-22F24DD0722A}"/>
              </a:ext>
            </a:extLst>
          </p:cNvPr>
          <p:cNvCxnSpPr/>
          <p:nvPr/>
        </p:nvCxnSpPr>
        <p:spPr>
          <a:xfrm>
            <a:off x="3001769" y="3429000"/>
            <a:ext cx="0" cy="39581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aptop">
            <a:extLst>
              <a:ext uri="{FF2B5EF4-FFF2-40B4-BE49-F238E27FC236}">
                <a16:creationId xmlns:a16="http://schemas.microsoft.com/office/drawing/2014/main" id="{46FD3EC1-AA6C-43BF-9F3E-CFEC7558EED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114194" y="5751273"/>
            <a:ext cx="886036" cy="630768"/>
          </a:xfrm>
          <a:custGeom>
            <a:avLst/>
            <a:gdLst>
              <a:gd name="T0" fmla="*/ 315022433 w 21600"/>
              <a:gd name="T1" fmla="*/ 0 h 21600"/>
              <a:gd name="T2" fmla="*/ 315022433 w 21600"/>
              <a:gd name="T3" fmla="*/ 309054939 h 21600"/>
              <a:gd name="T4" fmla="*/ 1717262158 w 21600"/>
              <a:gd name="T5" fmla="*/ 0 h 21600"/>
              <a:gd name="T6" fmla="*/ 1717262158 w 21600"/>
              <a:gd name="T7" fmla="*/ 309054939 h 21600"/>
              <a:gd name="T8" fmla="*/ 1011973773 w 21600"/>
              <a:gd name="T9" fmla="*/ 0 h 21600"/>
              <a:gd name="T10" fmla="*/ 1011973773 w 21600"/>
              <a:gd name="T11" fmla="*/ 930655542 h 21600"/>
              <a:gd name="T12" fmla="*/ 0 w 21600"/>
              <a:gd name="T13" fmla="*/ 930655542 h 21600"/>
              <a:gd name="T14" fmla="*/ 2023946092 w 21600"/>
              <a:gd name="T15" fmla="*/ 93065554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cxnSp>
        <p:nvCxnSpPr>
          <p:cNvPr id="37" name="直線コネクタ 12">
            <a:extLst>
              <a:ext uri="{FF2B5EF4-FFF2-40B4-BE49-F238E27FC236}">
                <a16:creationId xmlns:a16="http://schemas.microsoft.com/office/drawing/2014/main" id="{BA6377A3-35F4-4C8F-9DF7-2A7236FBA3E0}"/>
              </a:ext>
            </a:extLst>
          </p:cNvPr>
          <p:cNvCxnSpPr>
            <a:cxnSpLocks/>
          </p:cNvCxnSpPr>
          <p:nvPr/>
        </p:nvCxnSpPr>
        <p:spPr>
          <a:xfrm>
            <a:off x="7558957" y="3393585"/>
            <a:ext cx="0" cy="235768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hought Bubble: Cloud 21509">
            <a:extLst>
              <a:ext uri="{FF2B5EF4-FFF2-40B4-BE49-F238E27FC236}">
                <a16:creationId xmlns:a16="http://schemas.microsoft.com/office/drawing/2014/main" id="{6DF66734-EC69-4BEE-B39F-100873BAC8A0}"/>
              </a:ext>
            </a:extLst>
          </p:cNvPr>
          <p:cNvSpPr/>
          <p:nvPr/>
        </p:nvSpPr>
        <p:spPr>
          <a:xfrm>
            <a:off x="9137148" y="2701693"/>
            <a:ext cx="1112407" cy="790312"/>
          </a:xfrm>
          <a:prstGeom prst="cloudCallout">
            <a:avLst>
              <a:gd name="adj1" fmla="val -15277"/>
              <a:gd name="adj2" fmla="val 252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dirty="0"/>
              <a:t>Internet</a:t>
            </a:r>
          </a:p>
        </p:txBody>
      </p:sp>
      <p:pic>
        <p:nvPicPr>
          <p:cNvPr id="21516" name="Picture 21515">
            <a:extLst>
              <a:ext uri="{FF2B5EF4-FFF2-40B4-BE49-F238E27FC236}">
                <a16:creationId xmlns:a16="http://schemas.microsoft.com/office/drawing/2014/main" id="{B9AB0716-C2C7-497E-A490-CAB206B83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83" y="2068317"/>
            <a:ext cx="984391" cy="526503"/>
          </a:xfrm>
          <a:prstGeom prst="rect">
            <a:avLst/>
          </a:prstGeom>
        </p:spPr>
      </p:pic>
      <p:cxnSp>
        <p:nvCxnSpPr>
          <p:cNvPr id="62" name="直線コネクタ 12">
            <a:extLst>
              <a:ext uri="{FF2B5EF4-FFF2-40B4-BE49-F238E27FC236}">
                <a16:creationId xmlns:a16="http://schemas.microsoft.com/office/drawing/2014/main" id="{EB8E8918-72C9-4F21-8551-C7ABBFC207ED}"/>
              </a:ext>
            </a:extLst>
          </p:cNvPr>
          <p:cNvCxnSpPr>
            <a:cxnSpLocks/>
          </p:cNvCxnSpPr>
          <p:nvPr/>
        </p:nvCxnSpPr>
        <p:spPr>
          <a:xfrm>
            <a:off x="1605832" y="3033184"/>
            <a:ext cx="0" cy="364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12">
            <a:extLst>
              <a:ext uri="{FF2B5EF4-FFF2-40B4-BE49-F238E27FC236}">
                <a16:creationId xmlns:a16="http://schemas.microsoft.com/office/drawing/2014/main" id="{627481F8-E8A5-47BF-B0E7-0F9CE50AAC8C}"/>
              </a:ext>
            </a:extLst>
          </p:cNvPr>
          <p:cNvCxnSpPr>
            <a:cxnSpLocks/>
          </p:cNvCxnSpPr>
          <p:nvPr/>
        </p:nvCxnSpPr>
        <p:spPr>
          <a:xfrm flipH="1">
            <a:off x="9532343" y="3397184"/>
            <a:ext cx="13547" cy="296974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図 6">
            <a:extLst>
              <a:ext uri="{FF2B5EF4-FFF2-40B4-BE49-F238E27FC236}">
                <a16:creationId xmlns:a16="http://schemas.microsoft.com/office/drawing/2014/main" id="{7DD676C4-01A4-4153-AF92-5EAB41223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9738" r="16917" b="15141"/>
          <a:stretch>
            <a:fillRect/>
          </a:stretch>
        </p:blipFill>
        <p:spPr bwMode="auto">
          <a:xfrm>
            <a:off x="10839293" y="3580062"/>
            <a:ext cx="963668" cy="82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直線コネクタ 9">
            <a:extLst>
              <a:ext uri="{FF2B5EF4-FFF2-40B4-BE49-F238E27FC236}">
                <a16:creationId xmlns:a16="http://schemas.microsoft.com/office/drawing/2014/main" id="{44F78AB1-F43A-4BAA-A651-05001B5DB9AA}"/>
              </a:ext>
            </a:extLst>
          </p:cNvPr>
          <p:cNvCxnSpPr>
            <a:cxnSpLocks/>
          </p:cNvCxnSpPr>
          <p:nvPr/>
        </p:nvCxnSpPr>
        <p:spPr>
          <a:xfrm flipH="1">
            <a:off x="9545889" y="4265437"/>
            <a:ext cx="13108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9">
            <a:extLst>
              <a:ext uri="{FF2B5EF4-FFF2-40B4-BE49-F238E27FC236}">
                <a16:creationId xmlns:a16="http://schemas.microsoft.com/office/drawing/2014/main" id="{B87D3C13-DB05-4BE3-85DA-35DDD24C1EE4}"/>
              </a:ext>
            </a:extLst>
          </p:cNvPr>
          <p:cNvCxnSpPr>
            <a:cxnSpLocks/>
          </p:cNvCxnSpPr>
          <p:nvPr/>
        </p:nvCxnSpPr>
        <p:spPr>
          <a:xfrm flipH="1">
            <a:off x="9532344" y="5932348"/>
            <a:ext cx="13923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D843CF7-9928-4839-8492-9E974935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353" y="4523269"/>
            <a:ext cx="1330929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AP95  AP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82A835-7926-454A-85BF-486B86CDC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94" y="6369927"/>
            <a:ext cx="54053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IP110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7E03BC8-F1A4-4BAE-BE15-DAC1F9EBB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929" y="6397427"/>
            <a:ext cx="800219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Admin PC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9B73770-7B4B-4BBE-9F95-F147646E2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173" y="2130374"/>
            <a:ext cx="715260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IP100FS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2A929F5-60DC-4E23-8219-0CEEC50FF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253" y="2770614"/>
            <a:ext cx="107433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Switch/Router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EE44D83-96FB-4200-8D06-5622A89D3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4279" y="3968035"/>
            <a:ext cx="112402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Linked VE-PG4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BEC5FC-89E5-4D77-8675-CF91F28E6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960" y="2522038"/>
            <a:ext cx="1928565" cy="726900"/>
          </a:xfrm>
          <a:prstGeom prst="rect">
            <a:avLst/>
          </a:prstGeom>
        </p:spPr>
      </p:pic>
      <p:cxnSp>
        <p:nvCxnSpPr>
          <p:cNvPr id="28" name="直線コネクタ 14">
            <a:extLst>
              <a:ext uri="{FF2B5EF4-FFF2-40B4-BE49-F238E27FC236}">
                <a16:creationId xmlns:a16="http://schemas.microsoft.com/office/drawing/2014/main" id="{43E3E7D9-85E3-4139-AB36-D1C60676F9AE}"/>
              </a:ext>
            </a:extLst>
          </p:cNvPr>
          <p:cNvCxnSpPr>
            <a:cxnSpLocks/>
          </p:cNvCxnSpPr>
          <p:nvPr/>
        </p:nvCxnSpPr>
        <p:spPr>
          <a:xfrm>
            <a:off x="8007983" y="3106703"/>
            <a:ext cx="0" cy="28843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18" descr="C:\Users\kshimizu\Desktop\1000C.png">
            <a:extLst>
              <a:ext uri="{FF2B5EF4-FFF2-40B4-BE49-F238E27FC236}">
                <a16:creationId xmlns:a16="http://schemas.microsoft.com/office/drawing/2014/main" id="{B6105D87-714F-4A3D-83CA-ED5F58468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929" y="5636061"/>
            <a:ext cx="1150043" cy="41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407CE190-C226-4F85-8B95-2DF851028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5890" y="5554007"/>
            <a:ext cx="115448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Linked IP1000C</a:t>
            </a:r>
          </a:p>
        </p:txBody>
      </p:sp>
      <p:cxnSp>
        <p:nvCxnSpPr>
          <p:cNvPr id="77" name="直線コネクタ 9">
            <a:extLst>
              <a:ext uri="{FF2B5EF4-FFF2-40B4-BE49-F238E27FC236}">
                <a16:creationId xmlns:a16="http://schemas.microsoft.com/office/drawing/2014/main" id="{127C07AF-7A38-4F08-A70A-DA70A1F8FFB2}"/>
              </a:ext>
            </a:extLst>
          </p:cNvPr>
          <p:cNvCxnSpPr>
            <a:cxnSpLocks/>
          </p:cNvCxnSpPr>
          <p:nvPr/>
        </p:nvCxnSpPr>
        <p:spPr>
          <a:xfrm flipH="1" flipV="1">
            <a:off x="9559079" y="5145714"/>
            <a:ext cx="1297669" cy="1513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23781FA2-6040-49F6-BBEA-FDFB1C929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23" y="4767374"/>
            <a:ext cx="1245854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Linked IP1100CV</a:t>
            </a:r>
          </a:p>
        </p:txBody>
      </p:sp>
      <p:cxnSp>
        <p:nvCxnSpPr>
          <p:cNvPr id="89" name="直線コネクタ 12">
            <a:extLst>
              <a:ext uri="{FF2B5EF4-FFF2-40B4-BE49-F238E27FC236}">
                <a16:creationId xmlns:a16="http://schemas.microsoft.com/office/drawing/2014/main" id="{F035535D-B72D-465C-8C09-A265C03B0AB0}"/>
              </a:ext>
            </a:extLst>
          </p:cNvPr>
          <p:cNvCxnSpPr/>
          <p:nvPr/>
        </p:nvCxnSpPr>
        <p:spPr>
          <a:xfrm>
            <a:off x="5302055" y="3405491"/>
            <a:ext cx="0" cy="39581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図 5">
            <a:extLst>
              <a:ext uri="{FF2B5EF4-FFF2-40B4-BE49-F238E27FC236}">
                <a16:creationId xmlns:a16="http://schemas.microsoft.com/office/drawing/2014/main" id="{474D261E-B3C9-4F90-83B5-8BD3612723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2" y="3705353"/>
            <a:ext cx="753381" cy="7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図 5">
            <a:extLst>
              <a:ext uri="{FF2B5EF4-FFF2-40B4-BE49-F238E27FC236}">
                <a16:creationId xmlns:a16="http://schemas.microsoft.com/office/drawing/2014/main" id="{4A2AAC5D-B494-4DAE-9D54-D2C202D3B27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6" y="3702972"/>
            <a:ext cx="753381" cy="7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図 5">
            <a:extLst>
              <a:ext uri="{FF2B5EF4-FFF2-40B4-BE49-F238E27FC236}">
                <a16:creationId xmlns:a16="http://schemas.microsoft.com/office/drawing/2014/main" id="{677E5F47-1C8C-4179-BB9D-AEF061AC3B9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36" y="3698258"/>
            <a:ext cx="753381" cy="7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D1A622-DF36-42FB-93F5-B466602654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5457" y="1211193"/>
            <a:ext cx="6020550" cy="1236158"/>
          </a:xfrm>
          <a:prstGeom prst="rect">
            <a:avLst/>
          </a:prstGeom>
        </p:spPr>
      </p:pic>
      <p:cxnSp>
        <p:nvCxnSpPr>
          <p:cNvPr id="25" name="直線コネクタ 9">
            <a:extLst>
              <a:ext uri="{FF2B5EF4-FFF2-40B4-BE49-F238E27FC236}">
                <a16:creationId xmlns:a16="http://schemas.microsoft.com/office/drawing/2014/main" id="{4A021FC8-DF09-425F-83F5-14791F4BC448}"/>
              </a:ext>
            </a:extLst>
          </p:cNvPr>
          <p:cNvCxnSpPr>
            <a:cxnSpLocks/>
          </p:cNvCxnSpPr>
          <p:nvPr/>
        </p:nvCxnSpPr>
        <p:spPr>
          <a:xfrm>
            <a:off x="8592379" y="2258646"/>
            <a:ext cx="0" cy="39650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>
            <a:extLst>
              <a:ext uri="{FF2B5EF4-FFF2-40B4-BE49-F238E27FC236}">
                <a16:creationId xmlns:a16="http://schemas.microsoft.com/office/drawing/2014/main" id="{AFE41D8B-9253-4CB1-8811-E4897F12A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166" y="5384954"/>
            <a:ext cx="682291" cy="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B2FE3E9C-091F-4A01-B518-4C7447ACA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526" y="5380660"/>
            <a:ext cx="682291" cy="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CA9C406-A28A-4E4E-B54E-90A1471DB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040" y="6386685"/>
            <a:ext cx="54053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IP110</a:t>
            </a: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BD886ED6-3F3B-48D8-AEAD-C8A4F15EA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1372" y="5397418"/>
            <a:ext cx="682291" cy="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ABB4D79B-7951-4445-B802-F27CE0E16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7593" y="5365070"/>
            <a:ext cx="682291" cy="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C08A464-BD02-4E90-9945-33E5145B5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865" y="6402275"/>
            <a:ext cx="54053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67" dirty="0"/>
              <a:t>IP110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A7A7D782-475B-4C3A-9AEB-4C7C5F0D1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3197" y="5413008"/>
            <a:ext cx="682291" cy="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BECECD4B-9D06-495B-B2DF-386C8D28D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9418" y="5380660"/>
            <a:ext cx="682291" cy="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38D77-8B8F-443B-8E7F-D267EF95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IP100FS Interface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2F1EC-0071-4455-AD52-FB3373989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48" y="1225806"/>
            <a:ext cx="8822756" cy="563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90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036E-997F-4081-B3B7-25B86CF9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YOUR NSTN.US REP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7E6D4-7A44-49E1-96B6-4A24770E014D}"/>
              </a:ext>
            </a:extLst>
          </p:cNvPr>
          <p:cNvSpPr txBox="1"/>
          <p:nvPr/>
        </p:nvSpPr>
        <p:spPr>
          <a:xfrm>
            <a:off x="2843868" y="3271706"/>
            <a:ext cx="6082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New IP110H Now Available </a:t>
            </a:r>
          </a:p>
        </p:txBody>
      </p:sp>
    </p:spTree>
    <p:extLst>
      <p:ext uri="{BB962C8B-B14F-4D97-AF65-F5344CB8AC3E}">
        <p14:creationId xmlns:p14="http://schemas.microsoft.com/office/powerpoint/2010/main" val="1063623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45EC-34C2-4C02-859A-56565AAC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585" y="649547"/>
            <a:ext cx="5446215" cy="492125"/>
          </a:xfrm>
        </p:spPr>
        <p:txBody>
          <a:bodyPr>
            <a:noAutofit/>
          </a:bodyPr>
          <a:lstStyle/>
          <a:p>
            <a:r>
              <a:rPr lang="en-GB" altLang="ja-JP" sz="2800" dirty="0"/>
              <a:t>Wireless LAN transceiver </a:t>
            </a:r>
            <a:r>
              <a:rPr lang="en-US" altLang="ja-JP" sz="2800" dirty="0"/>
              <a:t>IP110H</a:t>
            </a:r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B85195-A1BF-4577-9892-1461A8E26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612" y="977315"/>
            <a:ext cx="3695701" cy="48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EBB89F5C-0A8C-451E-9D35-1A7BE769640C}"/>
              </a:ext>
            </a:extLst>
          </p:cNvPr>
          <p:cNvSpPr txBox="1"/>
          <p:nvPr/>
        </p:nvSpPr>
        <p:spPr>
          <a:xfrm>
            <a:off x="-124085" y="5842822"/>
            <a:ext cx="4190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New WLAN transceiver</a:t>
            </a:r>
            <a:endParaRPr kumimoji="1"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IP110H</a:t>
            </a:r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7">
            <a:extLst>
              <a:ext uri="{FF2B5EF4-FFF2-40B4-BE49-F238E27FC236}">
                <a16:creationId xmlns:a16="http://schemas.microsoft.com/office/drawing/2014/main" id="{E5112DB8-1662-462B-980F-331A2B1BBE03}"/>
              </a:ext>
            </a:extLst>
          </p:cNvPr>
          <p:cNvSpPr txBox="1"/>
          <p:nvPr/>
        </p:nvSpPr>
        <p:spPr>
          <a:xfrm>
            <a:off x="4066353" y="1156897"/>
            <a:ext cx="7286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License-free and cost effective transceiver</a:t>
            </a:r>
          </a:p>
          <a:p>
            <a:pPr algn="ctr"/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covering the area within WLAN access points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11">
            <a:extLst>
              <a:ext uri="{FF2B5EF4-FFF2-40B4-BE49-F238E27FC236}">
                <a16:creationId xmlns:a16="http://schemas.microsoft.com/office/drawing/2014/main" id="{84490CF9-EDF1-4A27-A9D0-39F0DD67507C}"/>
              </a:ext>
            </a:extLst>
          </p:cNvPr>
          <p:cNvSpPr txBox="1"/>
          <p:nvPr/>
        </p:nvSpPr>
        <p:spPr>
          <a:xfrm>
            <a:off x="3567288" y="5149141"/>
            <a:ext cx="8521359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defTabSz="914400" fontAlgn="t">
              <a:defRPr/>
            </a:pP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USA version comes with 11 channels (2.4 GHz band), 21 channels (5 GHz band)</a:t>
            </a:r>
            <a:endParaRPr kumimoji="1" lang="en-GB" altLang="ja-JP" sz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16">
            <a:extLst>
              <a:ext uri="{FF2B5EF4-FFF2-40B4-BE49-F238E27FC236}">
                <a16:creationId xmlns:a16="http://schemas.microsoft.com/office/drawing/2014/main" id="{C8234C66-CEC4-442D-8E39-03DC0B7867B1}"/>
              </a:ext>
            </a:extLst>
          </p:cNvPr>
          <p:cNvSpPr txBox="1"/>
          <p:nvPr/>
        </p:nvSpPr>
        <p:spPr>
          <a:xfrm>
            <a:off x="7968372" y="2106967"/>
            <a:ext cx="187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Controller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7A3C787-3142-4D97-8961-38FE8213D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8078" y="4073727"/>
            <a:ext cx="649267" cy="8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12E936D-4864-4893-BD27-6EF73B391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4340" y="4170065"/>
            <a:ext cx="649267" cy="8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3A585A5-5AEC-406F-B8D3-FCA94AC55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3798" y="4136599"/>
            <a:ext cx="649267" cy="8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線コネクタ 24">
            <a:extLst>
              <a:ext uri="{FF2B5EF4-FFF2-40B4-BE49-F238E27FC236}">
                <a16:creationId xmlns:a16="http://schemas.microsoft.com/office/drawing/2014/main" id="{51591AAD-9E76-472C-9DCB-DEC1EAACF10F}"/>
              </a:ext>
            </a:extLst>
          </p:cNvPr>
          <p:cNvCxnSpPr/>
          <p:nvPr/>
        </p:nvCxnSpPr>
        <p:spPr>
          <a:xfrm>
            <a:off x="7625925" y="2551405"/>
            <a:ext cx="0" cy="9000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25">
            <a:extLst>
              <a:ext uri="{FF2B5EF4-FFF2-40B4-BE49-F238E27FC236}">
                <a16:creationId xmlns:a16="http://schemas.microsoft.com/office/drawing/2014/main" id="{FB1177BC-39D9-4195-91A2-5DC9219CA4AD}"/>
              </a:ext>
            </a:extLst>
          </p:cNvPr>
          <p:cNvCxnSpPr/>
          <p:nvPr/>
        </p:nvCxnSpPr>
        <p:spPr>
          <a:xfrm>
            <a:off x="4716639" y="3382204"/>
            <a:ext cx="54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9A9516F9-6909-4508-8CCF-1B8D08F56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236" y="2811501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D4371A64-378E-4FFC-B556-191B2A4D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0490" y="2806736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7690A883-D02B-4268-922B-45AF696A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611" y="2811501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52E58572-EC82-4648-BF7A-321D7EE5A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522111">
            <a:off x="4330866" y="3576663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320087A3-21F0-48A1-B696-FF36A2BF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96236">
            <a:off x="7758214" y="3576663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83B321CF-AC50-4973-86FA-1AA681B2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96236">
            <a:off x="9973911" y="3514492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7">
            <a:extLst>
              <a:ext uri="{FF2B5EF4-FFF2-40B4-BE49-F238E27FC236}">
                <a16:creationId xmlns:a16="http://schemas.microsoft.com/office/drawing/2014/main" id="{2CC813AC-1F2A-45F1-9D83-8E6B419CDDC6}"/>
              </a:ext>
            </a:extLst>
          </p:cNvPr>
          <p:cNvSpPr txBox="1"/>
          <p:nvPr/>
        </p:nvSpPr>
        <p:spPr>
          <a:xfrm>
            <a:off x="4066353" y="2386435"/>
            <a:ext cx="2260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1500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WLAN access point</a:t>
            </a:r>
          </a:p>
          <a:p>
            <a:pPr algn="ctr"/>
            <a:r>
              <a:rPr kumimoji="1" lang="en-GB" altLang="ja-JP" sz="1500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AP-95M</a:t>
            </a:r>
            <a:endParaRPr kumimoji="1" lang="en-US" altLang="ja-JP" sz="1500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21" name="図 21">
            <a:extLst>
              <a:ext uri="{FF2B5EF4-FFF2-40B4-BE49-F238E27FC236}">
                <a16:creationId xmlns:a16="http://schemas.microsoft.com/office/drawing/2014/main" id="{16B5C08A-0C93-4F89-82EF-FB8A71184F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81718" y1="83205" x2="81718" y2="8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611" y="1690439"/>
            <a:ext cx="1685317" cy="134845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194D63-3B9A-48F1-9748-1F10D7DD9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767924"/>
              </p:ext>
            </p:extLst>
          </p:nvPr>
        </p:nvGraphicFramePr>
        <p:xfrm>
          <a:off x="3163202" y="5528803"/>
          <a:ext cx="8925446" cy="1004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532">
                  <a:extLst>
                    <a:ext uri="{9D8B030D-6E8A-4147-A177-3AD203B41FA5}">
                      <a16:colId xmlns:a16="http://schemas.microsoft.com/office/drawing/2014/main" val="1327424186"/>
                    </a:ext>
                  </a:extLst>
                </a:gridCol>
                <a:gridCol w="203805">
                  <a:extLst>
                    <a:ext uri="{9D8B030D-6E8A-4147-A177-3AD203B41FA5}">
                      <a16:colId xmlns:a16="http://schemas.microsoft.com/office/drawing/2014/main" val="2849883802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2171169015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602303977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3394351911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2415689349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2851592745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715485363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3256280141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2777273479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015661528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2641219964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3204244393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4057292100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799063986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275705535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2571039424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256340485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20497162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248411315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2079486869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463177529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942874132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3379374782"/>
                    </a:ext>
                  </a:extLst>
                </a:gridCol>
                <a:gridCol w="353483">
                  <a:extLst>
                    <a:ext uri="{9D8B030D-6E8A-4147-A177-3AD203B41FA5}">
                      <a16:colId xmlns:a16="http://schemas.microsoft.com/office/drawing/2014/main" val="1253110346"/>
                    </a:ext>
                  </a:extLst>
                </a:gridCol>
              </a:tblGrid>
              <a:tr h="167822">
                <a:tc rowSpan="2"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29" marR="4929" marT="4929" marB="0" anchor="ctr"/>
                </a:tc>
                <a:tc gridSpan="2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5GHz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606287"/>
                  </a:ext>
                </a:extLst>
              </a:tr>
              <a:tr h="167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UNII1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UNII2A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UNII2C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UNII3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31952"/>
                  </a:ext>
                </a:extLst>
              </a:tr>
              <a:tr h="1678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CH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extLst>
                  <a:ext uri="{0D108BD9-81ED-4DB2-BD59-A6C34878D82A}">
                    <a16:rowId xmlns:a16="http://schemas.microsoft.com/office/drawing/2014/main" val="424616709"/>
                  </a:ext>
                </a:extLst>
              </a:tr>
              <a:tr h="314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IP100H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extLst>
                  <a:ext uri="{0D108BD9-81ED-4DB2-BD59-A6C34878D82A}">
                    <a16:rowId xmlns:a16="http://schemas.microsoft.com/office/drawing/2014/main" val="2518475936"/>
                  </a:ext>
                </a:extLst>
              </a:tr>
              <a:tr h="1678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IP110H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929" marR="4929" marT="4929" marB="0" anchor="ctr"/>
                </a:tc>
                <a:extLst>
                  <a:ext uri="{0D108BD9-81ED-4DB2-BD59-A6C34878D82A}">
                    <a16:rowId xmlns:a16="http://schemas.microsoft.com/office/drawing/2014/main" val="3639611659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81BF87E1-EFE5-45BD-9027-346141218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231" y="6573211"/>
            <a:ext cx="1010163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IP110H, 120/124/128CH can no longer be used in order to comply with Canadian regulation.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41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ector Red Curved Arrow Point Up">
            <a:extLst>
              <a:ext uri="{FF2B5EF4-FFF2-40B4-BE49-F238E27FC236}">
                <a16:creationId xmlns:a16="http://schemas.microsoft.com/office/drawing/2014/main" id="{4A860A72-6B29-4B1C-BC10-E92D672D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26" b="89838" l="8333" r="90000">
                        <a14:foregroundMark x1="15417" y1="9426" x2="15417" y2="9426"/>
                        <a14:foregroundMark x1="8333" y1="26951" x2="8333" y2="26951"/>
                        <a14:foregroundMark x1="32708" y1="28719" x2="32708" y2="28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81299" flipH="1">
            <a:off x="579284" y="-763626"/>
            <a:ext cx="6368617" cy="1204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090997C-4C9C-4901-A458-3E5621F87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8093" y="991988"/>
            <a:ext cx="3013358" cy="393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円/楕円 1">
            <a:extLst>
              <a:ext uri="{FF2B5EF4-FFF2-40B4-BE49-F238E27FC236}">
                <a16:creationId xmlns:a16="http://schemas.microsoft.com/office/drawing/2014/main" id="{49ADCA50-4BFC-4647-8D45-2D14C221C1B8}"/>
              </a:ext>
            </a:extLst>
          </p:cNvPr>
          <p:cNvSpPr/>
          <p:nvPr/>
        </p:nvSpPr>
        <p:spPr>
          <a:xfrm>
            <a:off x="3763592" y="3058924"/>
            <a:ext cx="2838503" cy="1080000"/>
          </a:xfrm>
          <a:prstGeom prst="ellipse">
            <a:avLst/>
          </a:prstGeom>
          <a:noFill/>
          <a:ln w="28575">
            <a:solidFill>
              <a:srgbClr val="FF6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COMPACT</a:t>
            </a:r>
          </a:p>
        </p:txBody>
      </p:sp>
      <p:sp>
        <p:nvSpPr>
          <p:cNvPr id="8" name="円/楕円 4">
            <a:extLst>
              <a:ext uri="{FF2B5EF4-FFF2-40B4-BE49-F238E27FC236}">
                <a16:creationId xmlns:a16="http://schemas.microsoft.com/office/drawing/2014/main" id="{AF081186-CC74-4B81-A2C7-B4F82BEDEED4}"/>
              </a:ext>
            </a:extLst>
          </p:cNvPr>
          <p:cNvSpPr/>
          <p:nvPr/>
        </p:nvSpPr>
        <p:spPr>
          <a:xfrm>
            <a:off x="1839559" y="4074592"/>
            <a:ext cx="3064364" cy="1080000"/>
          </a:xfrm>
          <a:prstGeom prst="ellipse">
            <a:avLst/>
          </a:prstGeom>
          <a:noFill/>
          <a:ln w="28575">
            <a:solidFill>
              <a:srgbClr val="FF6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altLang="ja-JP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USER FRIENDLY</a:t>
            </a:r>
          </a:p>
          <a:p>
            <a:pPr algn="ctr"/>
            <a:r>
              <a:rPr kumimoji="1" lang="en-GB" altLang="ja-JP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INTERFACE</a:t>
            </a:r>
            <a:endParaRPr kumimoji="1" lang="ja-JP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9A788E49-5652-45D7-99D7-E3B63A2D8C84}"/>
              </a:ext>
            </a:extLst>
          </p:cNvPr>
          <p:cNvSpPr txBox="1"/>
          <p:nvPr/>
        </p:nvSpPr>
        <p:spPr>
          <a:xfrm>
            <a:off x="326632" y="6550223"/>
            <a:ext cx="260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IP100H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B22F22E-3EAB-4D6C-98FB-56F305BEE008}"/>
              </a:ext>
            </a:extLst>
          </p:cNvPr>
          <p:cNvSpPr txBox="1"/>
          <p:nvPr/>
        </p:nvSpPr>
        <p:spPr>
          <a:xfrm>
            <a:off x="8039100" y="4899065"/>
            <a:ext cx="356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New WLAN transceiver</a:t>
            </a:r>
          </a:p>
          <a:p>
            <a:pPr algn="ctr"/>
            <a:r>
              <a:rPr kumimoji="1" lang="en-GB" altLang="ja-JP" sz="2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IP110H</a:t>
            </a:r>
            <a:endParaRPr kumimoji="1" lang="ja-JP" altLang="en-US" sz="2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341C701B-119B-4720-878C-A8F68F9B97B4}"/>
              </a:ext>
            </a:extLst>
          </p:cNvPr>
          <p:cNvSpPr/>
          <p:nvPr/>
        </p:nvSpPr>
        <p:spPr>
          <a:xfrm>
            <a:off x="5510682" y="2065550"/>
            <a:ext cx="3202233" cy="1080000"/>
          </a:xfrm>
          <a:prstGeom prst="ellipse">
            <a:avLst/>
          </a:prstGeom>
          <a:noFill/>
          <a:ln w="28575">
            <a:solidFill>
              <a:srgbClr val="FF6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MAN DOWN</a:t>
            </a:r>
          </a:p>
        </p:txBody>
      </p:sp>
      <p:pic>
        <p:nvPicPr>
          <p:cNvPr id="12" name="Picture 11" descr="http://csad.icom.co.jp/csad_2003/images/pict/png/HS-0205_IP100H_std.png">
            <a:extLst>
              <a:ext uri="{FF2B5EF4-FFF2-40B4-BE49-F238E27FC236}">
                <a16:creationId xmlns:a16="http://schemas.microsoft.com/office/drawing/2014/main" id="{213B99DF-24AE-419A-A7A9-9F616A1A0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480" y="2717187"/>
            <a:ext cx="1695470" cy="39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80B8FC-FAD6-4438-A7E5-E4F5E63F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NSTN.us for more! </a:t>
            </a:r>
          </a:p>
        </p:txBody>
      </p:sp>
    </p:spTree>
    <p:extLst>
      <p:ext uri="{BB962C8B-B14F-4D97-AF65-F5344CB8AC3E}">
        <p14:creationId xmlns:p14="http://schemas.microsoft.com/office/powerpoint/2010/main" val="26945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1848-6AF7-4314-8C2C-F2341373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976" y="612775"/>
            <a:ext cx="5901983" cy="492125"/>
          </a:xfrm>
        </p:spPr>
        <p:txBody>
          <a:bodyPr>
            <a:noAutofit/>
          </a:bodyPr>
          <a:lstStyle/>
          <a:p>
            <a:r>
              <a:rPr lang="en-GB" altLang="ja-JP" sz="2800" dirty="0"/>
              <a:t>Exterior and Supplied Accessories </a:t>
            </a:r>
            <a:endParaRPr lang="en-US" sz="2800" dirty="0"/>
          </a:p>
        </p:txBody>
      </p:sp>
      <p:sp>
        <p:nvSpPr>
          <p:cNvPr id="3" name="テキスト ボックス 1">
            <a:extLst>
              <a:ext uri="{FF2B5EF4-FFF2-40B4-BE49-F238E27FC236}">
                <a16:creationId xmlns:a16="http://schemas.microsoft.com/office/drawing/2014/main" id="{6F4DB508-952D-41DC-86AD-45496C24E567}"/>
              </a:ext>
            </a:extLst>
          </p:cNvPr>
          <p:cNvSpPr txBox="1"/>
          <p:nvPr/>
        </p:nvSpPr>
        <p:spPr>
          <a:xfrm>
            <a:off x="6731860" y="1430285"/>
            <a:ext cx="53720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Supplied accessories</a:t>
            </a:r>
            <a:endParaRPr lang="en-GB" altLang="ja-JP" sz="28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82880" indent="-18288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USB charging cable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marL="182880" indent="-18288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Belt clip (MBB-1)</a:t>
            </a:r>
          </a:p>
          <a:p>
            <a:pPr algn="l"/>
            <a:r>
              <a:rPr lang="en-GB" sz="1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*No 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AC adapter supplied </a:t>
            </a:r>
            <a:r>
              <a:rPr lang="en-GB" sz="1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en-GB" sz="1000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55181C-FE8D-40D8-BED4-A250851B2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29" t="-3244" b="-1"/>
          <a:stretch/>
        </p:blipFill>
        <p:spPr bwMode="auto">
          <a:xfrm>
            <a:off x="246885" y="1367480"/>
            <a:ext cx="6153916" cy="472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5357ABBD-9285-4BC5-8D56-6C398E4E62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60B134D-8364-41DF-99FB-273156936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図 9">
            <a:extLst>
              <a:ext uri="{FF2B5EF4-FFF2-40B4-BE49-F238E27FC236}">
                <a16:creationId xmlns:a16="http://schemas.microsoft.com/office/drawing/2014/main" id="{04C2C4D5-08C5-408F-8DA3-9C9B81F2E3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134" y="3212221"/>
            <a:ext cx="3375374" cy="2663808"/>
          </a:xfrm>
          <a:prstGeom prst="rect">
            <a:avLst/>
          </a:prstGeom>
        </p:spPr>
      </p:pic>
      <p:pic>
        <p:nvPicPr>
          <p:cNvPr id="8" name="図 11">
            <a:extLst>
              <a:ext uri="{FF2B5EF4-FFF2-40B4-BE49-F238E27FC236}">
                <a16:creationId xmlns:a16="http://schemas.microsoft.com/office/drawing/2014/main" id="{BC233091-565F-4E70-9687-37D334F578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303" y="3729922"/>
            <a:ext cx="1869923" cy="257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1848-6AF7-4314-8C2C-F2341373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rgbClr val="000000"/>
                </a:solidFill>
                <a:ea typeface="Meiryo" panose="020B0604030504040204" pitchFamily="50" charset="-128"/>
              </a:rPr>
              <a:t>Power and Volume Switch</a:t>
            </a:r>
            <a:endParaRPr lang="en-US" sz="2800" dirty="0"/>
          </a:p>
        </p:txBody>
      </p:sp>
      <p:pic>
        <p:nvPicPr>
          <p:cNvPr id="5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405EDF46-D1F6-4CF7-8AE2-811D900FA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7497" y="4129261"/>
            <a:ext cx="4932757" cy="220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B55F8EB-C023-4A28-B49A-F45193C8B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4703" y="2568144"/>
            <a:ext cx="6333872" cy="31222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 15">
            <a:extLst>
              <a:ext uri="{FF2B5EF4-FFF2-40B4-BE49-F238E27FC236}">
                <a16:creationId xmlns:a16="http://schemas.microsoft.com/office/drawing/2014/main" id="{8DBB3AEF-3301-488E-8625-09EA885BAEEC}"/>
              </a:ext>
            </a:extLst>
          </p:cNvPr>
          <p:cNvSpPr/>
          <p:nvPr/>
        </p:nvSpPr>
        <p:spPr>
          <a:xfrm>
            <a:off x="7511199" y="3109127"/>
            <a:ext cx="853655" cy="5367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グラフィックス 19" descr="電源">
            <a:extLst>
              <a:ext uri="{FF2B5EF4-FFF2-40B4-BE49-F238E27FC236}">
                <a16:creationId xmlns:a16="http://schemas.microsoft.com/office/drawing/2014/main" id="{3206252E-7ACF-449B-B20B-3BD620A208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3310" y="3103262"/>
            <a:ext cx="462957" cy="462957"/>
          </a:xfrm>
          <a:prstGeom prst="rect">
            <a:avLst/>
          </a:prstGeom>
        </p:spPr>
      </p:pic>
      <p:pic>
        <p:nvPicPr>
          <p:cNvPr id="9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A5BF8B2B-E608-4F1A-828A-9FC0EB71C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815" y="1066177"/>
            <a:ext cx="1232007" cy="289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角丸四角形 15">
            <a:extLst>
              <a:ext uri="{FF2B5EF4-FFF2-40B4-BE49-F238E27FC236}">
                <a16:creationId xmlns:a16="http://schemas.microsoft.com/office/drawing/2014/main" id="{8CE6BA00-AE27-4678-80E6-5F2A2B6A147A}"/>
              </a:ext>
            </a:extLst>
          </p:cNvPr>
          <p:cNvSpPr/>
          <p:nvPr/>
        </p:nvSpPr>
        <p:spPr>
          <a:xfrm>
            <a:off x="1783285" y="1825881"/>
            <a:ext cx="445886" cy="40296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B71EB876-7E80-4476-A1BF-0920CEC6DF2D}"/>
              </a:ext>
            </a:extLst>
          </p:cNvPr>
          <p:cNvSpPr txBox="1">
            <a:spLocks/>
          </p:cNvSpPr>
          <p:nvPr/>
        </p:nvSpPr>
        <p:spPr>
          <a:xfrm>
            <a:off x="1711898" y="1310337"/>
            <a:ext cx="2825172" cy="402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PWR/VOL knob</a:t>
            </a:r>
          </a:p>
        </p:txBody>
      </p:sp>
      <p:cxnSp>
        <p:nvCxnSpPr>
          <p:cNvPr id="12" name="直線コネクタ 3">
            <a:extLst>
              <a:ext uri="{FF2B5EF4-FFF2-40B4-BE49-F238E27FC236}">
                <a16:creationId xmlns:a16="http://schemas.microsoft.com/office/drawing/2014/main" id="{5D456892-2D8D-47BB-B907-038311C10CEA}"/>
              </a:ext>
            </a:extLst>
          </p:cNvPr>
          <p:cNvCxnSpPr>
            <a:cxnSpLocks/>
            <a:stCxn id="18" idx="4"/>
            <a:endCxn id="8" idx="0"/>
          </p:cNvCxnSpPr>
          <p:nvPr/>
        </p:nvCxnSpPr>
        <p:spPr>
          <a:xfrm>
            <a:off x="6966336" y="2321156"/>
            <a:ext cx="1128453" cy="7821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4">
            <a:extLst>
              <a:ext uri="{FF2B5EF4-FFF2-40B4-BE49-F238E27FC236}">
                <a16:creationId xmlns:a16="http://schemas.microsoft.com/office/drawing/2014/main" id="{165BADB6-C4CB-456B-9428-62B28DB573CD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9409956" y="2062597"/>
            <a:ext cx="790830" cy="14085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角丸四角形 15">
            <a:extLst>
              <a:ext uri="{FF2B5EF4-FFF2-40B4-BE49-F238E27FC236}">
                <a16:creationId xmlns:a16="http://schemas.microsoft.com/office/drawing/2014/main" id="{5D1FB1EE-574A-483B-AAE5-00B2E4BE9E71}"/>
              </a:ext>
            </a:extLst>
          </p:cNvPr>
          <p:cNvSpPr/>
          <p:nvPr/>
        </p:nvSpPr>
        <p:spPr>
          <a:xfrm>
            <a:off x="8545221" y="2997196"/>
            <a:ext cx="853655" cy="13199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8D2B3EEC-304F-4A88-AE32-D06C23C9DED8}"/>
              </a:ext>
            </a:extLst>
          </p:cNvPr>
          <p:cNvSpPr txBox="1">
            <a:spLocks/>
          </p:cNvSpPr>
          <p:nvPr/>
        </p:nvSpPr>
        <p:spPr>
          <a:xfrm>
            <a:off x="6146876" y="1861365"/>
            <a:ext cx="2825172" cy="402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PWR button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96FB7FA7-A080-47C7-9D1F-E1D8BA1C0D3B}"/>
              </a:ext>
            </a:extLst>
          </p:cNvPr>
          <p:cNvSpPr txBox="1">
            <a:spLocks/>
          </p:cNvSpPr>
          <p:nvPr/>
        </p:nvSpPr>
        <p:spPr>
          <a:xfrm>
            <a:off x="9131220" y="1486922"/>
            <a:ext cx="2825172" cy="402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 UP/DOWN</a:t>
            </a:r>
          </a:p>
        </p:txBody>
      </p:sp>
      <p:sp>
        <p:nvSpPr>
          <p:cNvPr id="17" name="楕円 5">
            <a:extLst>
              <a:ext uri="{FF2B5EF4-FFF2-40B4-BE49-F238E27FC236}">
                <a16:creationId xmlns:a16="http://schemas.microsoft.com/office/drawing/2014/main" id="{4FFF41D3-B03D-43F3-B97B-15A7593F350B}"/>
              </a:ext>
            </a:extLst>
          </p:cNvPr>
          <p:cNvSpPr/>
          <p:nvPr/>
        </p:nvSpPr>
        <p:spPr>
          <a:xfrm>
            <a:off x="1648194" y="1183217"/>
            <a:ext cx="2414140" cy="642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楕円 23">
            <a:extLst>
              <a:ext uri="{FF2B5EF4-FFF2-40B4-BE49-F238E27FC236}">
                <a16:creationId xmlns:a16="http://schemas.microsoft.com/office/drawing/2014/main" id="{93C2A105-BC32-4E86-84DD-73C07B20DED1}"/>
              </a:ext>
            </a:extLst>
          </p:cNvPr>
          <p:cNvSpPr/>
          <p:nvPr/>
        </p:nvSpPr>
        <p:spPr>
          <a:xfrm>
            <a:off x="5759266" y="1678492"/>
            <a:ext cx="2414140" cy="642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楕円 25">
            <a:extLst>
              <a:ext uri="{FF2B5EF4-FFF2-40B4-BE49-F238E27FC236}">
                <a16:creationId xmlns:a16="http://schemas.microsoft.com/office/drawing/2014/main" id="{A33FAFD3-4BFE-4A50-A02E-1EE4DFD4787C}"/>
              </a:ext>
            </a:extLst>
          </p:cNvPr>
          <p:cNvSpPr/>
          <p:nvPr/>
        </p:nvSpPr>
        <p:spPr>
          <a:xfrm>
            <a:off x="8788200" y="1288453"/>
            <a:ext cx="2825172" cy="774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7858A861-8D6B-4C7D-BF6D-ABEB06BCAB46}"/>
              </a:ext>
            </a:extLst>
          </p:cNvPr>
          <p:cNvSpPr txBox="1">
            <a:spLocks/>
          </p:cNvSpPr>
          <p:nvPr/>
        </p:nvSpPr>
        <p:spPr>
          <a:xfrm>
            <a:off x="2420822" y="4620977"/>
            <a:ext cx="10515600" cy="435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dirty="0"/>
              <a:t>IP100H               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ja-JP" altLang="en-US" dirty="0"/>
              <a:t>　　　　　　　　　　　　</a:t>
            </a:r>
            <a:r>
              <a:rPr lang="en-GB" dirty="0"/>
              <a:t> IP110H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020FDA38-8E14-4EDA-82F8-20B174C6E95F}"/>
              </a:ext>
            </a:extLst>
          </p:cNvPr>
          <p:cNvSpPr txBox="1">
            <a:spLocks/>
          </p:cNvSpPr>
          <p:nvPr/>
        </p:nvSpPr>
        <p:spPr>
          <a:xfrm>
            <a:off x="6704901" y="6188435"/>
            <a:ext cx="5106382" cy="511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sz="1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en-GB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Volume level adjustment = 0 to 32</a:t>
            </a:r>
          </a:p>
          <a:p>
            <a:r>
              <a:rPr lang="en-GB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Same as IP100H</a:t>
            </a:r>
          </a:p>
        </p:txBody>
      </p:sp>
      <p:sp>
        <p:nvSpPr>
          <p:cNvPr id="22" name="右矢印 9">
            <a:extLst>
              <a:ext uri="{FF2B5EF4-FFF2-40B4-BE49-F238E27FC236}">
                <a16:creationId xmlns:a16="http://schemas.microsoft.com/office/drawing/2014/main" id="{415D3E2F-8607-4E46-A63C-BE38F5C4EF7D}"/>
              </a:ext>
            </a:extLst>
          </p:cNvPr>
          <p:cNvSpPr/>
          <p:nvPr/>
        </p:nvSpPr>
        <p:spPr>
          <a:xfrm>
            <a:off x="4348882" y="3027240"/>
            <a:ext cx="2076268" cy="1320800"/>
          </a:xfrm>
          <a:prstGeom prst="rightArrow">
            <a:avLst/>
          </a:prstGeom>
          <a:gradFill flip="none" rotWithShape="1">
            <a:gsLst>
              <a:gs pos="0">
                <a:srgbClr val="FF6D6D"/>
              </a:gs>
              <a:gs pos="50000">
                <a:srgbClr val="FF6699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0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/>
      <p:bldP spid="16" grpId="0"/>
      <p:bldP spid="18" grpId="0" animBg="1"/>
      <p:bldP spid="19" grpId="0" animBg="1"/>
      <p:bldP spid="20" grpId="0"/>
      <p:bldP spid="21" grpId="0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1848-6AF7-4314-8C2C-F2341373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Functions and Features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6FBA2-24CA-4632-943C-EA157F47F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8154" y="2739828"/>
            <a:ext cx="3009900" cy="393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258E587-F2EC-44C1-867C-4BC5A82AA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5" b="90037" l="4000" r="99000">
                        <a14:foregroundMark x1="11200" y1="79336" x2="11200" y2="79336"/>
                        <a14:foregroundMark x1="26400" y1="68635" x2="26400" y2="68635"/>
                        <a14:foregroundMark x1="29400" y1="50000" x2="29400" y2="50000"/>
                        <a14:foregroundMark x1="28900" y1="61070" x2="28900" y2="61070"/>
                        <a14:foregroundMark x1="40000" y1="40037" x2="40000" y2="40037"/>
                        <a14:foregroundMark x1="51100" y1="37454" x2="51100" y2="37454"/>
                        <a14:foregroundMark x1="82100" y1="52214" x2="82100" y2="52214"/>
                        <a14:foregroundMark x1="92000" y1="49815" x2="92000" y2="49815"/>
                        <a14:foregroundMark x1="4000" y1="75461" x2="4000" y2="75461"/>
                        <a14:foregroundMark x1="98800" y1="46494" x2="98800" y2="46494"/>
                        <a14:foregroundMark x1="15800" y1="75277" x2="15800" y2="75277"/>
                        <a14:foregroundMark x1="13600" y1="60148" x2="13600" y2="76753"/>
                        <a14:foregroundMark x1="12000" y1="48155" x2="14600" y2="67712"/>
                        <a14:foregroundMark x1="66600" y1="28598" x2="70200" y2="60332"/>
                        <a14:foregroundMark x1="99000" y1="33395" x2="97100" y2="9779"/>
                        <a14:foregroundMark x1="96300" y1="9225" x2="96300" y2="9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1503">
            <a:off x="747540" y="1700109"/>
            <a:ext cx="5920154" cy="32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2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AA15-D96F-491A-8462-88444702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Audio Enhancement</a:t>
            </a:r>
          </a:p>
        </p:txBody>
      </p:sp>
      <p:pic>
        <p:nvPicPr>
          <p:cNvPr id="3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C0E240E6-514A-4FEE-92BC-FADE84882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9144" y="826395"/>
            <a:ext cx="1779005" cy="41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5C6A9D0-AE3B-4A45-8E71-88C0F7FB6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6349" y="1171911"/>
            <a:ext cx="2755900" cy="359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円/楕円 11">
            <a:extLst>
              <a:ext uri="{FF2B5EF4-FFF2-40B4-BE49-F238E27FC236}">
                <a16:creationId xmlns:a16="http://schemas.microsoft.com/office/drawing/2014/main" id="{4B4A63EB-1194-46D2-92EC-E5FE82DCA35C}"/>
              </a:ext>
            </a:extLst>
          </p:cNvPr>
          <p:cNvSpPr/>
          <p:nvPr/>
        </p:nvSpPr>
        <p:spPr>
          <a:xfrm rot="2278010">
            <a:off x="9679568" y="1005405"/>
            <a:ext cx="2520000" cy="2520000"/>
          </a:xfrm>
          <a:prstGeom prst="ellipse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54000">
                <a:schemeClr val="accent2">
                  <a:lumMod val="40000"/>
                  <a:lumOff val="6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12">
            <a:extLst>
              <a:ext uri="{FF2B5EF4-FFF2-40B4-BE49-F238E27FC236}">
                <a16:creationId xmlns:a16="http://schemas.microsoft.com/office/drawing/2014/main" id="{71DD4313-1471-4693-AD4A-6D4C501147BB}"/>
              </a:ext>
            </a:extLst>
          </p:cNvPr>
          <p:cNvSpPr/>
          <p:nvPr/>
        </p:nvSpPr>
        <p:spPr>
          <a:xfrm rot="2278010">
            <a:off x="9422683" y="1685387"/>
            <a:ext cx="1800000" cy="1800000"/>
          </a:xfrm>
          <a:prstGeom prst="ellipse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54000">
                <a:schemeClr val="accent2">
                  <a:lumMod val="40000"/>
                  <a:lumOff val="6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/楕円 13">
            <a:extLst>
              <a:ext uri="{FF2B5EF4-FFF2-40B4-BE49-F238E27FC236}">
                <a16:creationId xmlns:a16="http://schemas.microsoft.com/office/drawing/2014/main" id="{62129C17-0941-4A5F-B664-56F0DFC98485}"/>
              </a:ext>
            </a:extLst>
          </p:cNvPr>
          <p:cNvSpPr/>
          <p:nvPr/>
        </p:nvSpPr>
        <p:spPr>
          <a:xfrm rot="2278010">
            <a:off x="9556731" y="1350896"/>
            <a:ext cx="2160000" cy="2160000"/>
          </a:xfrm>
          <a:prstGeom prst="ellipse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54000">
                <a:schemeClr val="accent2">
                  <a:lumMod val="40000"/>
                  <a:lumOff val="6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2">
            <a:extLst>
              <a:ext uri="{FF2B5EF4-FFF2-40B4-BE49-F238E27FC236}">
                <a16:creationId xmlns:a16="http://schemas.microsoft.com/office/drawing/2014/main" id="{A231BF97-D9FE-4C5C-AB81-F37921CED0A9}"/>
              </a:ext>
            </a:extLst>
          </p:cNvPr>
          <p:cNvSpPr txBox="1"/>
          <p:nvPr/>
        </p:nvSpPr>
        <p:spPr>
          <a:xfrm>
            <a:off x="972572" y="4818002"/>
            <a:ext cx="307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400mW</a:t>
            </a:r>
            <a:endParaRPr kumimoji="1" lang="ja-JP" altLang="en-US" sz="3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15">
            <a:extLst>
              <a:ext uri="{FF2B5EF4-FFF2-40B4-BE49-F238E27FC236}">
                <a16:creationId xmlns:a16="http://schemas.microsoft.com/office/drawing/2014/main" id="{B47788F4-E564-4543-8A8D-70D63CBBD110}"/>
              </a:ext>
            </a:extLst>
          </p:cNvPr>
          <p:cNvSpPr txBox="1"/>
          <p:nvPr/>
        </p:nvSpPr>
        <p:spPr>
          <a:xfrm>
            <a:off x="7728849" y="4808282"/>
            <a:ext cx="307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1,000mW</a:t>
            </a:r>
            <a:endParaRPr kumimoji="1" lang="ja-JP" alt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円/楕円 16">
            <a:extLst>
              <a:ext uri="{FF2B5EF4-FFF2-40B4-BE49-F238E27FC236}">
                <a16:creationId xmlns:a16="http://schemas.microsoft.com/office/drawing/2014/main" id="{4AC8282A-2A47-4757-97CD-F4336AAF84E3}"/>
              </a:ext>
            </a:extLst>
          </p:cNvPr>
          <p:cNvSpPr/>
          <p:nvPr/>
        </p:nvSpPr>
        <p:spPr>
          <a:xfrm rot="2278010">
            <a:off x="2867875" y="2875959"/>
            <a:ext cx="1440000" cy="1440000"/>
          </a:xfrm>
          <a:prstGeom prst="ellipse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54000">
                <a:schemeClr val="accent2">
                  <a:lumMod val="40000"/>
                  <a:lumOff val="6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7">
            <a:extLst>
              <a:ext uri="{FF2B5EF4-FFF2-40B4-BE49-F238E27FC236}">
                <a16:creationId xmlns:a16="http://schemas.microsoft.com/office/drawing/2014/main" id="{D500997F-BBF2-4129-83B7-1CA7B7738A41}"/>
              </a:ext>
            </a:extLst>
          </p:cNvPr>
          <p:cNvSpPr/>
          <p:nvPr/>
        </p:nvSpPr>
        <p:spPr>
          <a:xfrm rot="2278010">
            <a:off x="2975234" y="3470089"/>
            <a:ext cx="720000" cy="720000"/>
          </a:xfrm>
          <a:prstGeom prst="ellipse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54000">
                <a:schemeClr val="accent2">
                  <a:lumMod val="40000"/>
                  <a:lumOff val="6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8">
            <a:extLst>
              <a:ext uri="{FF2B5EF4-FFF2-40B4-BE49-F238E27FC236}">
                <a16:creationId xmlns:a16="http://schemas.microsoft.com/office/drawing/2014/main" id="{F8D5C987-83CC-48BB-8919-0F50C3BB304F}"/>
              </a:ext>
            </a:extLst>
          </p:cNvPr>
          <p:cNvSpPr/>
          <p:nvPr/>
        </p:nvSpPr>
        <p:spPr>
          <a:xfrm rot="2278010">
            <a:off x="2922040" y="3121114"/>
            <a:ext cx="1080000" cy="1080000"/>
          </a:xfrm>
          <a:prstGeom prst="ellipse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54000">
                <a:schemeClr val="accent2">
                  <a:lumMod val="40000"/>
                  <a:lumOff val="6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楕円 14">
            <a:extLst>
              <a:ext uri="{FF2B5EF4-FFF2-40B4-BE49-F238E27FC236}">
                <a16:creationId xmlns:a16="http://schemas.microsoft.com/office/drawing/2014/main" id="{FF3C1234-595C-4DE3-9454-3C38F4E22C05}"/>
              </a:ext>
            </a:extLst>
          </p:cNvPr>
          <p:cNvSpPr/>
          <p:nvPr/>
        </p:nvSpPr>
        <p:spPr>
          <a:xfrm>
            <a:off x="972572" y="5428076"/>
            <a:ext cx="9937030" cy="1208851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ja-JP" sz="25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LOUDER AND CLEARER</a:t>
            </a:r>
            <a:endParaRPr lang="en-GB" sz="25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88ECFF01-DEC6-4211-8E8A-30793300B416}"/>
              </a:ext>
            </a:extLst>
          </p:cNvPr>
          <p:cNvSpPr txBox="1">
            <a:spLocks/>
          </p:cNvSpPr>
          <p:nvPr/>
        </p:nvSpPr>
        <p:spPr>
          <a:xfrm>
            <a:off x="2642581" y="1293352"/>
            <a:ext cx="10515600" cy="435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dirty="0"/>
              <a:t>IP100H                     IP110H</a:t>
            </a:r>
          </a:p>
        </p:txBody>
      </p:sp>
      <p:pic>
        <p:nvPicPr>
          <p:cNvPr id="15" name="グラフィックス 6" descr="矢印: 反時計回りの曲線">
            <a:extLst>
              <a:ext uri="{FF2B5EF4-FFF2-40B4-BE49-F238E27FC236}">
                <a16:creationId xmlns:a16="http://schemas.microsoft.com/office/drawing/2014/main" id="{939AAA41-B5ED-4CB4-AFF6-2C22984FF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635875">
            <a:off x="3854246" y="1447215"/>
            <a:ext cx="4154264" cy="415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7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D5B-1EDB-4412-BBF9-0A545A09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Screen Size Improvement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3631E0B1-B436-46B3-9F3A-2EBF0DA2FAF8}"/>
              </a:ext>
            </a:extLst>
          </p:cNvPr>
          <p:cNvSpPr txBox="1">
            <a:spLocks/>
          </p:cNvSpPr>
          <p:nvPr/>
        </p:nvSpPr>
        <p:spPr>
          <a:xfrm>
            <a:off x="1085594" y="1749767"/>
            <a:ext cx="10515600" cy="435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dirty="0"/>
              <a:t>IP100H                                   IP110H</a:t>
            </a:r>
          </a:p>
          <a:p>
            <a:endParaRPr lang="en-GB" dirty="0"/>
          </a:p>
          <a:p>
            <a:r>
              <a:rPr lang="en-US" altLang="ja-JP" dirty="0"/>
              <a:t>H</a:t>
            </a:r>
            <a:r>
              <a:rPr lang="en-GB" dirty="0"/>
              <a:t>:12mm / W:30mm               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rgbClr val="FF0000"/>
                </a:solidFill>
              </a:rPr>
              <a:t>:15mm </a:t>
            </a:r>
            <a:r>
              <a:rPr lang="en-GB" dirty="0"/>
              <a:t>/ W:29mm</a:t>
            </a:r>
          </a:p>
        </p:txBody>
      </p:sp>
      <p:pic>
        <p:nvPicPr>
          <p:cNvPr id="4" name="図 9">
            <a:extLst>
              <a:ext uri="{FF2B5EF4-FFF2-40B4-BE49-F238E27FC236}">
                <a16:creationId xmlns:a16="http://schemas.microsoft.com/office/drawing/2014/main" id="{9288966D-ECD1-4F7A-8AC5-C884326A5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594" y="2934586"/>
            <a:ext cx="3717550" cy="220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11">
            <a:extLst>
              <a:ext uri="{FF2B5EF4-FFF2-40B4-BE49-F238E27FC236}">
                <a16:creationId xmlns:a16="http://schemas.microsoft.com/office/drawing/2014/main" id="{CD8FF712-4EC7-4645-9F30-DBCA24D298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204" y="3039138"/>
            <a:ext cx="3795823" cy="2108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直線コネクタ 13">
            <a:extLst>
              <a:ext uri="{FF2B5EF4-FFF2-40B4-BE49-F238E27FC236}">
                <a16:creationId xmlns:a16="http://schemas.microsoft.com/office/drawing/2014/main" id="{02CDB59D-6B86-4706-BD06-CAFF1BA9B621}"/>
              </a:ext>
            </a:extLst>
          </p:cNvPr>
          <p:cNvCxnSpPr>
            <a:cxnSpLocks/>
          </p:cNvCxnSpPr>
          <p:nvPr/>
        </p:nvCxnSpPr>
        <p:spPr>
          <a:xfrm>
            <a:off x="1616149" y="3668233"/>
            <a:ext cx="8431618" cy="0"/>
          </a:xfrm>
          <a:prstGeom prst="line">
            <a:avLst/>
          </a:prstGeom>
          <a:ln w="349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15">
            <a:extLst>
              <a:ext uri="{FF2B5EF4-FFF2-40B4-BE49-F238E27FC236}">
                <a16:creationId xmlns:a16="http://schemas.microsoft.com/office/drawing/2014/main" id="{08F876F2-B5D1-4B1A-B77B-A6470187B6A8}"/>
              </a:ext>
            </a:extLst>
          </p:cNvPr>
          <p:cNvCxnSpPr>
            <a:cxnSpLocks/>
          </p:cNvCxnSpPr>
          <p:nvPr/>
        </p:nvCxnSpPr>
        <p:spPr>
          <a:xfrm>
            <a:off x="1616149" y="3333307"/>
            <a:ext cx="8431618" cy="0"/>
          </a:xfrm>
          <a:prstGeom prst="line">
            <a:avLst/>
          </a:prstGeom>
          <a:ln w="349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2">
            <a:extLst>
              <a:ext uri="{FF2B5EF4-FFF2-40B4-BE49-F238E27FC236}">
                <a16:creationId xmlns:a16="http://schemas.microsoft.com/office/drawing/2014/main" id="{831CBFF5-002D-44FD-BE2A-38A6514B25CE}"/>
              </a:ext>
            </a:extLst>
          </p:cNvPr>
          <p:cNvSpPr/>
          <p:nvPr/>
        </p:nvSpPr>
        <p:spPr>
          <a:xfrm>
            <a:off x="975347" y="5429694"/>
            <a:ext cx="9937030" cy="1208851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5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Clearer information at your hand!!!</a:t>
            </a:r>
            <a:endParaRPr lang="en-GB" sz="25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385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B729-2AED-4B9D-B7FB-25332448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WLAN Radios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2B9501-B768-4CD9-B983-F758B13C66F3}"/>
              </a:ext>
            </a:extLst>
          </p:cNvPr>
          <p:cNvGrpSpPr/>
          <p:nvPr/>
        </p:nvGrpSpPr>
        <p:grpSpPr>
          <a:xfrm>
            <a:off x="3265890" y="2337649"/>
            <a:ext cx="5811369" cy="3168839"/>
            <a:chOff x="2761024" y="2022139"/>
            <a:chExt cx="2895600" cy="17314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152D89-9531-4118-B0BC-0481A18F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761024" y="2145273"/>
              <a:ext cx="2895600" cy="15113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E8371C-2F1F-467B-9D63-4C6A5B4E7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8589" y="2648732"/>
              <a:ext cx="2336800" cy="11049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F04ADB-C940-4463-972D-AB7227467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7406" y="2708598"/>
              <a:ext cx="508000" cy="279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940484-6C66-4907-BBD5-68DFA7340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7423" y="2708598"/>
              <a:ext cx="596900" cy="571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A8B9CB-87C7-48C2-A847-E284BD0CD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560" y="2022139"/>
              <a:ext cx="152400" cy="457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57735A-69B8-4FFD-B9E2-F2978FA63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4232" y="2200516"/>
              <a:ext cx="152400" cy="457200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36B39026-7668-4BE6-BE86-340535856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9674" y="2231908"/>
            <a:ext cx="831675" cy="10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DB1126-4101-420C-BF1F-3C2B981A70EF}"/>
              </a:ext>
            </a:extLst>
          </p:cNvPr>
          <p:cNvSpPr txBox="1"/>
          <p:nvPr/>
        </p:nvSpPr>
        <p:spPr>
          <a:xfrm>
            <a:off x="5947708" y="4200814"/>
            <a:ext cx="141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WLAN Radio</a:t>
            </a:r>
          </a:p>
          <a:p>
            <a:r>
              <a:rPr lang="en-US" sz="1400" b="1" dirty="0"/>
              <a:t>IP110H Series</a:t>
            </a:r>
          </a:p>
        </p:txBody>
      </p:sp>
    </p:spTree>
    <p:extLst>
      <p:ext uri="{BB962C8B-B14F-4D97-AF65-F5344CB8AC3E}">
        <p14:creationId xmlns:p14="http://schemas.microsoft.com/office/powerpoint/2010/main" val="293356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B310910-B4CE-4F90-BFE5-F32F1E3A6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968" y="1223680"/>
            <a:ext cx="2628900" cy="17430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54FC4D-01F2-46CB-8658-8B83213C1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981" y="3014894"/>
            <a:ext cx="2663950" cy="1847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427682-679B-434E-9D67-22CDCD22F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968" y="2944253"/>
            <a:ext cx="2516473" cy="1914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9A0D4-ACD1-4A1D-B92B-74446288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WPA2 Enterprise</a:t>
            </a:r>
          </a:p>
        </p:txBody>
      </p:sp>
      <p:sp>
        <p:nvSpPr>
          <p:cNvPr id="3" name="四角形: 角を丸くする 6">
            <a:extLst>
              <a:ext uri="{FF2B5EF4-FFF2-40B4-BE49-F238E27FC236}">
                <a16:creationId xmlns:a16="http://schemas.microsoft.com/office/drawing/2014/main" id="{4CF236FF-B95C-4957-B3A6-57A460DD56FE}"/>
              </a:ext>
            </a:extLst>
          </p:cNvPr>
          <p:cNvSpPr/>
          <p:nvPr/>
        </p:nvSpPr>
        <p:spPr>
          <a:xfrm>
            <a:off x="7549764" y="4560861"/>
            <a:ext cx="2945326" cy="2135767"/>
          </a:xfrm>
          <a:prstGeom prst="roundRect">
            <a:avLst/>
          </a:prstGeom>
          <a:solidFill>
            <a:schemeClr val="bg1">
              <a:lumMod val="85000"/>
              <a:alpha val="59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テキスト ボックス 56">
            <a:extLst>
              <a:ext uri="{FF2B5EF4-FFF2-40B4-BE49-F238E27FC236}">
                <a16:creationId xmlns:a16="http://schemas.microsoft.com/office/drawing/2014/main" id="{E2A11557-673F-417E-8C0C-EA34C272A496}"/>
              </a:ext>
            </a:extLst>
          </p:cNvPr>
          <p:cNvSpPr txBox="1"/>
          <p:nvPr/>
        </p:nvSpPr>
        <p:spPr>
          <a:xfrm>
            <a:off x="7612564" y="5926116"/>
            <a:ext cx="54038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IP100H  </a:t>
            </a:r>
          </a:p>
          <a:p>
            <a:r>
              <a:rPr kumimoji="1" lang="en-US" altLang="ja-JP" sz="13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WPA/WPA2-PSK/WPA-PSK</a:t>
            </a:r>
            <a:endParaRPr lang="en-US" altLang="ja-JP" sz="1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GB" sz="1300" b="1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(Passphrase Authentication)</a:t>
            </a:r>
            <a:endParaRPr kumimoji="1" lang="ja-JP" altLang="en-US" sz="1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9">
            <a:extLst>
              <a:ext uri="{FF2B5EF4-FFF2-40B4-BE49-F238E27FC236}">
                <a16:creationId xmlns:a16="http://schemas.microsoft.com/office/drawing/2014/main" id="{838B29A1-E818-4452-9C22-A117C91408D3}"/>
              </a:ext>
            </a:extLst>
          </p:cNvPr>
          <p:cNvSpPr txBox="1"/>
          <p:nvPr/>
        </p:nvSpPr>
        <p:spPr>
          <a:xfrm>
            <a:off x="378544" y="5504637"/>
            <a:ext cx="538690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IP110H  : WPA</a:t>
            </a:r>
            <a:r>
              <a:rPr kumimoji="1" lang="en-US" altLang="ja-JP" sz="25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 Enterprise</a:t>
            </a:r>
            <a:endParaRPr lang="en-US" altLang="ja-JP" sz="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GB" sz="2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(Server Authentication)</a:t>
            </a:r>
            <a:endParaRPr lang="en-US" altLang="ja-JP" sz="2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67904644-121E-4726-83B6-A12184EAD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4196" y="4573372"/>
            <a:ext cx="664784" cy="156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10">
            <a:extLst>
              <a:ext uri="{FF2B5EF4-FFF2-40B4-BE49-F238E27FC236}">
                <a16:creationId xmlns:a16="http://schemas.microsoft.com/office/drawing/2014/main" id="{2B403D51-6ECD-4ACE-A35F-10ECEAAA0E9A}"/>
              </a:ext>
            </a:extLst>
          </p:cNvPr>
          <p:cNvSpPr/>
          <p:nvPr/>
        </p:nvSpPr>
        <p:spPr>
          <a:xfrm>
            <a:off x="582951" y="4286457"/>
            <a:ext cx="4204868" cy="80370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0">
            <a:solidFill>
              <a:schemeClr val="accent6"/>
            </a:solidFill>
          </a:ln>
          <a:scene3d>
            <a:camera prst="isometricOffAxis1Left">
              <a:rot lat="931349" lon="20700000" rev="46335"/>
            </a:camera>
            <a:lightRig rig="threePt" dir="t"/>
          </a:scene3d>
          <a:sp3d>
            <a:bevelT w="0" h="94615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RADIUS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2424DECF-C0D9-4BA0-866F-D43EDABBBC6F}"/>
              </a:ext>
            </a:extLst>
          </p:cNvPr>
          <p:cNvSpPr txBox="1"/>
          <p:nvPr/>
        </p:nvSpPr>
        <p:spPr>
          <a:xfrm>
            <a:off x="465548" y="6342567"/>
            <a:ext cx="4766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dirty="0">
                <a:solidFill>
                  <a:srgbClr val="FF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*RADIUS server is required for this function</a:t>
            </a:r>
            <a:endParaRPr lang="en-US" altLang="ja-JP" sz="1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ADDFDA8-6581-4F14-A648-1FAD5E638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37" b="98710" l="9831" r="89888">
                        <a14:foregroundMark x1="44944" y1="6237" x2="44944" y2="6237"/>
                        <a14:foregroundMark x1="36236" y1="87097" x2="36236" y2="87097"/>
                        <a14:foregroundMark x1="66854" y1="93333" x2="66854" y2="93333"/>
                        <a14:foregroundMark x1="23034" y1="61720" x2="61798" y2="61505"/>
                        <a14:foregroundMark x1="61798" y1="61505" x2="70787" y2="61720"/>
                        <a14:foregroundMark x1="10393" y1="20430" x2="10674" y2="52688"/>
                        <a14:foregroundMark x1="18539" y1="65591" x2="18539" y2="65591"/>
                        <a14:foregroundMark x1="78371" y1="96774" x2="81461" y2="96989"/>
                        <a14:backgroundMark x1="11517" y1="99355" x2="26124" y2="99570"/>
                        <a14:backgroundMark x1="30618" y1="99785" x2="30618" y2="99785"/>
                        <a14:backgroundMark x1="44101" y1="99355" x2="44101" y2="99355"/>
                        <a14:backgroundMark x1="16011" y1="97419" x2="69382" y2="98925"/>
                        <a14:backgroundMark x1="69382" y1="98925" x2="76966" y2="98710"/>
                        <a14:backgroundMark x1="78933" y1="97634" x2="78933" y2="97634"/>
                        <a14:backgroundMark x1="80337" y1="98065" x2="80337" y2="98065"/>
                        <a14:backgroundMark x1="80056" y1="97204" x2="80056" y2="97204"/>
                        <a14:backgroundMark x1="11798" y1="97634" x2="11798" y2="97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455" y="2082770"/>
            <a:ext cx="1765578" cy="230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122 BEST Wpa2 IMAGES, STOCK PHOTOS &amp;amp; VECTORS | Adobe Stock">
            <a:extLst>
              <a:ext uri="{FF2B5EF4-FFF2-40B4-BE49-F238E27FC236}">
                <a16:creationId xmlns:a16="http://schemas.microsoft.com/office/drawing/2014/main" id="{4274DF24-FF09-4A76-87EA-FAF552B91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8" b="94444" l="9496" r="90208">
                        <a14:foregroundMark x1="51632" y1="27222" x2="51632" y2="65278"/>
                        <a14:foregroundMark x1="38576" y1="37500" x2="58160" y2="35278"/>
                        <a14:foregroundMark x1="21958" y1="48056" x2="66172" y2="43056"/>
                        <a14:foregroundMark x1="66172" y1="43056" x2="46884" y2="59722"/>
                        <a14:foregroundMark x1="46884" y1="59722" x2="57567" y2="51111"/>
                        <a14:foregroundMark x1="38576" y1="37500" x2="38576" y2="37500"/>
                        <a14:foregroundMark x1="45104" y1="34444" x2="45104" y2="34444"/>
                        <a14:foregroundMark x1="25519" y1="39444" x2="72700" y2="36667"/>
                        <a14:foregroundMark x1="72700" y1="36667" x2="76558" y2="39444"/>
                        <a14:foregroundMark x1="38576" y1="36944" x2="38576" y2="36944"/>
                        <a14:foregroundMark x1="27300" y1="36389" x2="54303" y2="31389"/>
                        <a14:foregroundMark x1="54303" y1="31389" x2="54303" y2="31389"/>
                        <a14:foregroundMark x1="71810" y1="16111" x2="71810" y2="16111"/>
                        <a14:foregroundMark x1="53709" y1="4444" x2="88427" y2="39444"/>
                        <a14:foregroundMark x1="77151" y1="23611" x2="90208" y2="34444"/>
                        <a14:foregroundMark x1="48961" y1="3333" x2="48961" y2="3333"/>
                        <a14:foregroundMark x1="85757" y1="25833" x2="85757" y2="25833"/>
                        <a14:foregroundMark x1="76558" y1="19722" x2="76558" y2="19722"/>
                        <a14:foregroundMark x1="81009" y1="26667" x2="81009" y2="26667"/>
                        <a14:foregroundMark x1="47774" y1="94722" x2="21068" y2="65833"/>
                        <a14:foregroundMark x1="21068" y1="65833" x2="16914" y2="31389"/>
                        <a14:foregroundMark x1="16914" y1="31389" x2="20772" y2="10556"/>
                        <a14:foregroundMark x1="17804" y1="69722" x2="15430" y2="18889"/>
                        <a14:foregroundMark x1="15430" y1="18889" x2="38279" y2="6111"/>
                        <a14:foregroundMark x1="38279" y1="6111" x2="63205" y2="7222"/>
                        <a14:foregroundMark x1="63205" y1="7222" x2="85757" y2="21944"/>
                        <a14:foregroundMark x1="85757" y1="21944" x2="87537" y2="48889"/>
                        <a14:foregroundMark x1="87537" y1="48889" x2="76855" y2="75833"/>
                        <a14:foregroundMark x1="76855" y1="75833" x2="53709" y2="92222"/>
                        <a14:foregroundMark x1="53709" y1="92222" x2="27893" y2="82222"/>
                        <a14:foregroundMark x1="27893" y1="82222" x2="14837" y2="61944"/>
                        <a14:foregroundMark x1="14837" y1="61944" x2="13650" y2="53056"/>
                        <a14:foregroundMark x1="13650" y1="41944" x2="13650" y2="41944"/>
                        <a14:foregroundMark x1="13353" y1="35278" x2="13353" y2="35278"/>
                        <a14:foregroundMark x1="12166" y1="27778" x2="12166" y2="27778"/>
                        <a14:foregroundMark x1="12166" y1="13611" x2="13056" y2="54722"/>
                        <a14:foregroundMark x1="13056" y1="13333" x2="40356" y2="278"/>
                        <a14:foregroundMark x1="40356" y1="278" x2="45104" y2="3056"/>
                        <a14:foregroundMark x1="65282" y1="5278" x2="89911" y2="22500"/>
                        <a14:foregroundMark x1="89911" y1="22500" x2="81899" y2="23889"/>
                        <a14:foregroundMark x1="72700" y1="8056" x2="83680" y2="10000"/>
                        <a14:foregroundMark x1="86647" y1="54444" x2="81602" y2="67222"/>
                        <a14:foregroundMark x1="86944" y1="59167" x2="71513" y2="82500"/>
                        <a14:foregroundMark x1="71513" y1="82500" x2="54006" y2="91944"/>
                        <a14:foregroundMark x1="82789" y1="71389" x2="82789" y2="71389"/>
                        <a14:foregroundMark x1="83383" y1="67778" x2="83383" y2="67778"/>
                        <a14:foregroundMark x1="32938" y1="85833" x2="32938" y2="85833"/>
                        <a14:foregroundMark x1="35312" y1="87222" x2="41543" y2="90556"/>
                        <a14:foregroundMark x1="18694" y1="70000" x2="27300" y2="80556"/>
                        <a14:foregroundMark x1="20475" y1="68056" x2="32938" y2="81944"/>
                        <a14:foregroundMark x1="14540" y1="10833" x2="14540" y2="10833"/>
                        <a14:foregroundMark x1="18398" y1="8889" x2="18398" y2="8889"/>
                        <a14:foregroundMark x1="49258" y1="61944" x2="49258" y2="61944"/>
                        <a14:foregroundMark x1="44807" y1="62222" x2="44807" y2="62222"/>
                        <a14:foregroundMark x1="38576" y1="46667" x2="38576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54916">
            <a:off x="1654591" y="1407358"/>
            <a:ext cx="2909681" cy="310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omputer virus icon Images, Stock Photos &amp;amp; Vectors | Shutterstock">
            <a:extLst>
              <a:ext uri="{FF2B5EF4-FFF2-40B4-BE49-F238E27FC236}">
                <a16:creationId xmlns:a16="http://schemas.microsoft.com/office/drawing/2014/main" id="{69A351D9-D3B0-4459-B353-9948A328D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0063" y="3104603"/>
            <a:ext cx="922797" cy="85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omputer virus icon Images, Stock Photos &amp;amp; Vectors | Shutterstock">
            <a:extLst>
              <a:ext uri="{FF2B5EF4-FFF2-40B4-BE49-F238E27FC236}">
                <a16:creationId xmlns:a16="http://schemas.microsoft.com/office/drawing/2014/main" id="{5F4C3A7A-38CB-42D5-B48A-F2C2BEB73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1796" y="1671635"/>
            <a:ext cx="922797" cy="85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omputer virus icon Images, Stock Photos &amp;amp; Vectors | Shutterstock">
            <a:extLst>
              <a:ext uri="{FF2B5EF4-FFF2-40B4-BE49-F238E27FC236}">
                <a16:creationId xmlns:a16="http://schemas.microsoft.com/office/drawing/2014/main" id="{95D3E1CE-3F67-4AB4-A39C-C091D4BA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3226" y="3894089"/>
            <a:ext cx="922797" cy="85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omputer virus icon Images, Stock Photos &amp;amp; Vectors | Shutterstock">
            <a:extLst>
              <a:ext uri="{FF2B5EF4-FFF2-40B4-BE49-F238E27FC236}">
                <a16:creationId xmlns:a16="http://schemas.microsoft.com/office/drawing/2014/main" id="{057EE041-D467-4B52-A202-658529A03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5030" y="2282269"/>
            <a:ext cx="922797" cy="85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omputer virus icon Images, Stock Photos &amp;amp; Vectors | Shutterstock">
            <a:extLst>
              <a:ext uri="{FF2B5EF4-FFF2-40B4-BE49-F238E27FC236}">
                <a16:creationId xmlns:a16="http://schemas.microsoft.com/office/drawing/2014/main" id="{247C5ECE-374F-40B7-BEBA-4FAB9E7D2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1462" y="1192609"/>
            <a:ext cx="922797" cy="85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吹き出し: 円形 18">
            <a:extLst>
              <a:ext uri="{FF2B5EF4-FFF2-40B4-BE49-F238E27FC236}">
                <a16:creationId xmlns:a16="http://schemas.microsoft.com/office/drawing/2014/main" id="{44E568DF-3868-4092-AB82-68904623708C}"/>
              </a:ext>
            </a:extLst>
          </p:cNvPr>
          <p:cNvSpPr/>
          <p:nvPr/>
        </p:nvSpPr>
        <p:spPr>
          <a:xfrm>
            <a:off x="4278226" y="1064372"/>
            <a:ext cx="2399468" cy="1217897"/>
          </a:xfrm>
          <a:prstGeom prst="wedgeEllipseCallout">
            <a:avLst>
              <a:gd name="adj1" fmla="val 71313"/>
              <a:gd name="adj2" fmla="val 31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Required by Government agencies, Hospitals, and Universities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D15DFC-8E18-41C8-AEB0-791EC0A57F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8980" y="1280769"/>
            <a:ext cx="2658604" cy="17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BD34-6AFB-4D86-B761-A8D95DA0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NSTN.US IS YOUR SUPPLIER</a:t>
            </a:r>
          </a:p>
        </p:txBody>
      </p:sp>
      <p:pic>
        <p:nvPicPr>
          <p:cNvPr id="3" name="WPA_PSK and WPA ENterprise">
            <a:hlinkClick r:id="" action="ppaction://media"/>
            <a:extLst>
              <a:ext uri="{FF2B5EF4-FFF2-40B4-BE49-F238E27FC236}">
                <a16:creationId xmlns:a16="http://schemas.microsoft.com/office/drawing/2014/main" id="{A11C3B7D-DB20-40F3-8338-4766C77AE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568" y="1280368"/>
            <a:ext cx="9826305" cy="5527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33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AA15-D96F-491A-8462-88444702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471" y="644979"/>
            <a:ext cx="6569529" cy="492125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00"/>
                </a:solidFill>
                <a:ea typeface="Meiryo" panose="020B0604030504040204" pitchFamily="50" charset="-128"/>
              </a:rPr>
              <a:t>Simultaneous Talk Listen (Full duplex) </a:t>
            </a:r>
            <a:endParaRPr lang="en-US" sz="2800" dirty="0"/>
          </a:p>
        </p:txBody>
      </p:sp>
      <p:pic>
        <p:nvPicPr>
          <p:cNvPr id="3" name="図 5">
            <a:extLst>
              <a:ext uri="{FF2B5EF4-FFF2-40B4-BE49-F238E27FC236}">
                <a16:creationId xmlns:a16="http://schemas.microsoft.com/office/drawing/2014/main" id="{1411347D-3911-4FBE-A59D-5E1AF6D7C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8879" y="4229527"/>
            <a:ext cx="9863529" cy="2489824"/>
          </a:xfrm>
          <a:prstGeom prst="rect">
            <a:avLst/>
          </a:prstGeom>
        </p:spPr>
      </p:pic>
      <p:pic>
        <p:nvPicPr>
          <p:cNvPr id="4" name="図 6">
            <a:extLst>
              <a:ext uri="{FF2B5EF4-FFF2-40B4-BE49-F238E27FC236}">
                <a16:creationId xmlns:a16="http://schemas.microsoft.com/office/drawing/2014/main" id="{E2BE1376-B2D4-4355-9935-382520EA2D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52" y="1231839"/>
            <a:ext cx="10515599" cy="2802498"/>
          </a:xfrm>
          <a:prstGeom prst="rect">
            <a:avLst/>
          </a:prstGeom>
        </p:spPr>
      </p:pic>
      <p:cxnSp>
        <p:nvCxnSpPr>
          <p:cNvPr id="5" name="直線コネクタ 2">
            <a:extLst>
              <a:ext uri="{FF2B5EF4-FFF2-40B4-BE49-F238E27FC236}">
                <a16:creationId xmlns:a16="http://schemas.microsoft.com/office/drawing/2014/main" id="{8D468879-8CA0-4AA9-884D-77ACDEC31F75}"/>
              </a:ext>
            </a:extLst>
          </p:cNvPr>
          <p:cNvCxnSpPr/>
          <p:nvPr/>
        </p:nvCxnSpPr>
        <p:spPr>
          <a:xfrm>
            <a:off x="224852" y="4059878"/>
            <a:ext cx="11182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図 3">
            <a:extLst>
              <a:ext uri="{FF2B5EF4-FFF2-40B4-BE49-F238E27FC236}">
                <a16:creationId xmlns:a16="http://schemas.microsoft.com/office/drawing/2014/main" id="{3BF142B6-BC11-4651-9CF6-8425566BAB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52" y="3690255"/>
            <a:ext cx="11408054" cy="5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D5B-1EDB-4412-BBF9-0A545A09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605" y="629349"/>
            <a:ext cx="6255564" cy="492125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00"/>
                </a:solidFill>
                <a:ea typeface="Meiryo" panose="020B0604030504040204" pitchFamily="50" charset="-128"/>
              </a:rPr>
              <a:t>Simultaneous </a:t>
            </a:r>
            <a:r>
              <a:rPr lang="en-GB" sz="2800" dirty="0" err="1">
                <a:solidFill>
                  <a:srgbClr val="000000"/>
                </a:solidFill>
                <a:ea typeface="Meiryo" panose="020B0604030504040204" pitchFamily="50" charset="-128"/>
              </a:rPr>
              <a:t>TalkListen</a:t>
            </a:r>
            <a:r>
              <a:rPr lang="en-GB" sz="2800" dirty="0">
                <a:solidFill>
                  <a:srgbClr val="000000"/>
                </a:solidFill>
                <a:ea typeface="Meiryo" panose="020B0604030504040204" pitchFamily="50" charset="-128"/>
              </a:rPr>
              <a:t> (Full duplex) 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F1C84-A312-43E1-81A4-7D9B45B59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93" y="4568804"/>
            <a:ext cx="1586147" cy="207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左右矢印 4">
            <a:extLst>
              <a:ext uri="{FF2B5EF4-FFF2-40B4-BE49-F238E27FC236}">
                <a16:creationId xmlns:a16="http://schemas.microsoft.com/office/drawing/2014/main" id="{40FE6BA9-5A83-4C8F-9CEE-31DBFE4A1621}"/>
              </a:ext>
            </a:extLst>
          </p:cNvPr>
          <p:cNvSpPr/>
          <p:nvPr/>
        </p:nvSpPr>
        <p:spPr>
          <a:xfrm rot="21599845">
            <a:off x="3137678" y="1896144"/>
            <a:ext cx="5617126" cy="649960"/>
          </a:xfrm>
          <a:prstGeom prst="leftRightArrow">
            <a:avLst/>
          </a:prstGeom>
          <a:gradFill flip="none" rotWithShape="1">
            <a:gsLst>
              <a:gs pos="0">
                <a:srgbClr val="00B0F0"/>
              </a:gs>
              <a:gs pos="13000">
                <a:srgbClr val="87DAF8">
                  <a:alpha val="80000"/>
                </a:srgbClr>
              </a:gs>
              <a:gs pos="89000">
                <a:srgbClr val="C3ECFC">
                  <a:alpha val="90000"/>
                </a:srgbClr>
              </a:gs>
              <a:gs pos="64000">
                <a:srgbClr val="00B0F0">
                  <a:alpha val="50000"/>
                </a:srgbClr>
              </a:gs>
              <a:gs pos="35000">
                <a:srgbClr val="00B0F0">
                  <a:alpha val="50000"/>
                </a:srgb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00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テキスト ボックス 13">
            <a:extLst>
              <a:ext uri="{FF2B5EF4-FFF2-40B4-BE49-F238E27FC236}">
                <a16:creationId xmlns:a16="http://schemas.microsoft.com/office/drawing/2014/main" id="{1A42567A-F725-421A-A09B-1153D524FE1D}"/>
              </a:ext>
            </a:extLst>
          </p:cNvPr>
          <p:cNvSpPr txBox="1"/>
          <p:nvPr/>
        </p:nvSpPr>
        <p:spPr>
          <a:xfrm>
            <a:off x="3137663" y="1441134"/>
            <a:ext cx="56171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ＭＳ Ｐゴシック" charset="-128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altLang="ja-JP" sz="25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sz="25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AutoShape 2" descr="https://www.icom.co.jp/uploads/lp/withcall_biz/20210922120101.png">
            <a:extLst>
              <a:ext uri="{FF2B5EF4-FFF2-40B4-BE49-F238E27FC236}">
                <a16:creationId xmlns:a16="http://schemas.microsoft.com/office/drawing/2014/main" id="{87DBA4E8-3AD2-4CB1-BF13-BADC9BA487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C1CD739-DDD0-45B2-B852-6E3ED77AA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3710" y="1333782"/>
            <a:ext cx="1850040" cy="18762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3B3B5A8-AA1D-4DD9-9362-5CF64D0A6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786" y="1361225"/>
            <a:ext cx="1775707" cy="18762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https://www.icom.co.jp/uploads/lp/withcall_biz/20210922115615.png">
            <a:extLst>
              <a:ext uri="{FF2B5EF4-FFF2-40B4-BE49-F238E27FC236}">
                <a16:creationId xmlns:a16="http://schemas.microsoft.com/office/drawing/2014/main" id="{F2A55545-B0B0-4DA3-893E-7AA26A8A83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8B1B2FD-F905-4F09-8D6B-7D54550EA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7270" y="5003399"/>
            <a:ext cx="1428971" cy="15099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左右矢印 12">
            <a:extLst>
              <a:ext uri="{FF2B5EF4-FFF2-40B4-BE49-F238E27FC236}">
                <a16:creationId xmlns:a16="http://schemas.microsoft.com/office/drawing/2014/main" id="{03AC8CF8-21D1-4878-A0C2-1F3A7BCF1EA3}"/>
              </a:ext>
            </a:extLst>
          </p:cNvPr>
          <p:cNvSpPr/>
          <p:nvPr/>
        </p:nvSpPr>
        <p:spPr>
          <a:xfrm rot="2576404">
            <a:off x="1614949" y="4216381"/>
            <a:ext cx="3210022" cy="649960"/>
          </a:xfrm>
          <a:prstGeom prst="leftRightArrow">
            <a:avLst/>
          </a:prstGeom>
          <a:gradFill flip="none" rotWithShape="1">
            <a:gsLst>
              <a:gs pos="0">
                <a:srgbClr val="00B0F0"/>
              </a:gs>
              <a:gs pos="13000">
                <a:srgbClr val="87DAF8">
                  <a:alpha val="80000"/>
                </a:srgbClr>
              </a:gs>
              <a:gs pos="89000">
                <a:srgbClr val="C3ECFC">
                  <a:alpha val="90000"/>
                </a:srgbClr>
              </a:gs>
              <a:gs pos="64000">
                <a:srgbClr val="00B0F0">
                  <a:alpha val="50000"/>
                </a:srgbClr>
              </a:gs>
              <a:gs pos="35000">
                <a:srgbClr val="00B0F0">
                  <a:alpha val="50000"/>
                </a:srgb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00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2" name="左右矢印 13">
            <a:extLst>
              <a:ext uri="{FF2B5EF4-FFF2-40B4-BE49-F238E27FC236}">
                <a16:creationId xmlns:a16="http://schemas.microsoft.com/office/drawing/2014/main" id="{5C3C9822-CF5A-4F44-BCD9-15998FA461E9}"/>
              </a:ext>
            </a:extLst>
          </p:cNvPr>
          <p:cNvSpPr/>
          <p:nvPr/>
        </p:nvSpPr>
        <p:spPr>
          <a:xfrm rot="19023596" flipH="1">
            <a:off x="6986063" y="4243824"/>
            <a:ext cx="3210022" cy="649960"/>
          </a:xfrm>
          <a:prstGeom prst="leftRightArrow">
            <a:avLst/>
          </a:prstGeom>
          <a:gradFill flip="none" rotWithShape="1">
            <a:gsLst>
              <a:gs pos="0">
                <a:srgbClr val="00B0F0"/>
              </a:gs>
              <a:gs pos="13000">
                <a:srgbClr val="87DAF8">
                  <a:alpha val="80000"/>
                </a:srgbClr>
              </a:gs>
              <a:gs pos="89000">
                <a:srgbClr val="C3ECFC">
                  <a:alpha val="90000"/>
                </a:srgbClr>
              </a:gs>
              <a:gs pos="64000">
                <a:srgbClr val="00B0F0">
                  <a:alpha val="50000"/>
                </a:srgbClr>
              </a:gs>
              <a:gs pos="35000">
                <a:srgbClr val="00B0F0">
                  <a:alpha val="50000"/>
                </a:srgb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00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DC82873-AC8C-4B4C-851C-45CDC945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3734" y="2515216"/>
            <a:ext cx="4042316" cy="202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4">
            <a:extLst>
              <a:ext uri="{FF2B5EF4-FFF2-40B4-BE49-F238E27FC236}">
                <a16:creationId xmlns:a16="http://schemas.microsoft.com/office/drawing/2014/main" id="{743FC669-9DE7-465C-BCF3-2E002C1D2D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4" b="90411" l="5706" r="94895">
                        <a14:foregroundMark x1="37237" y1="46575" x2="37237" y2="46575"/>
                        <a14:foregroundMark x1="6306" y1="30822" x2="6306" y2="30822"/>
                        <a14:foregroundMark x1="22523" y1="79452" x2="22523" y2="79452"/>
                        <a14:foregroundMark x1="23123" y1="82877" x2="23123" y2="82877"/>
                        <a14:foregroundMark x1="12312" y1="73973" x2="32733" y2="90411"/>
                        <a14:foregroundMark x1="32733" y1="90411" x2="22823" y2="52055"/>
                        <a14:foregroundMark x1="88889" y1="45890" x2="91291" y2="34247"/>
                        <a14:foregroundMark x1="48048" y1="70548" x2="51952" y2="67123"/>
                        <a14:foregroundMark x1="49850" y1="65753" x2="49850" y2="65753"/>
                        <a14:foregroundMark x1="94895" y1="20548" x2="94895" y2="20548"/>
                        <a14:foregroundMark x1="64565" y1="89041" x2="64565" y2="89041"/>
                        <a14:foregroundMark x1="87988" y1="54795" x2="88288" y2="46575"/>
                        <a14:foregroundMark x1="85285" y1="70548" x2="87988" y2="59589"/>
                        <a14:foregroundMark x1="81081" y1="51370" x2="69670" y2="68493"/>
                        <a14:foregroundMark x1="76577" y1="42466" x2="85886" y2="23288"/>
                        <a14:foregroundMark x1="11111" y1="80822" x2="11111" y2="80822"/>
                        <a14:foregroundMark x1="9910" y1="80822" x2="9910" y2="80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887" y="2256081"/>
            <a:ext cx="2480807" cy="1087681"/>
          </a:xfrm>
          <a:prstGeom prst="rect">
            <a:avLst/>
          </a:prstGeom>
        </p:spPr>
      </p:pic>
      <p:pic>
        <p:nvPicPr>
          <p:cNvPr id="15" name="図 16">
            <a:extLst>
              <a:ext uri="{FF2B5EF4-FFF2-40B4-BE49-F238E27FC236}">
                <a16:creationId xmlns:a16="http://schemas.microsoft.com/office/drawing/2014/main" id="{7A8F17C5-0AE5-4819-A703-900591D70A4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410" l="3963" r="93598">
                        <a14:foregroundMark x1="32317" y1="47205" x2="32317" y2="47205"/>
                        <a14:foregroundMark x1="12195" y1="36646" x2="12195" y2="36646"/>
                        <a14:foregroundMark x1="5793" y1="39752" x2="5793" y2="39752"/>
                        <a14:foregroundMark x1="13720" y1="95031" x2="13720" y2="95031"/>
                        <a14:foregroundMark x1="30488" y1="96894" x2="30488" y2="96894"/>
                        <a14:foregroundMark x1="33841" y1="78882" x2="33841" y2="78882"/>
                        <a14:foregroundMark x1="34451" y1="77019" x2="34451" y2="77019"/>
                        <a14:foregroundMark x1="35061" y1="77640" x2="12805" y2="60870"/>
                        <a14:foregroundMark x1="12805" y1="60870" x2="9756" y2="53416"/>
                        <a14:foregroundMark x1="18293" y1="38509" x2="18293" y2="38509"/>
                        <a14:foregroundMark x1="15854" y1="3727" x2="15854" y2="3727"/>
                        <a14:foregroundMark x1="18598" y1="2484" x2="18598" y2="2484"/>
                        <a14:foregroundMark x1="92683" y1="73292" x2="92683" y2="73292"/>
                        <a14:foregroundMark x1="56402" y1="88820" x2="56402" y2="88820"/>
                        <a14:foregroundMark x1="50610" y1="74534" x2="50610" y2="74534"/>
                        <a14:foregroundMark x1="85976" y1="73292" x2="85976" y2="73292"/>
                        <a14:foregroundMark x1="86280" y1="89441" x2="86280" y2="89441"/>
                        <a14:foregroundMark x1="45427" y1="37888" x2="48171" y2="44099"/>
                        <a14:foregroundMark x1="45122" y1="43478" x2="44207" y2="37267"/>
                        <a14:foregroundMark x1="82012" y1="80745" x2="82927" y2="80124"/>
                        <a14:foregroundMark x1="84756" y1="84472" x2="84756" y2="84472"/>
                        <a14:foregroundMark x1="86890" y1="88820" x2="85061" y2="73913"/>
                        <a14:foregroundMark x1="91768" y1="72671" x2="91768" y2="72671"/>
                        <a14:foregroundMark x1="94207" y1="73292" x2="94207" y2="73292"/>
                        <a14:foregroundMark x1="82622" y1="89441" x2="82622" y2="89441"/>
                        <a14:foregroundMark x1="49695" y1="65217" x2="49695" y2="65217"/>
                        <a14:foregroundMark x1="50610" y1="71429" x2="50610" y2="71429"/>
                        <a14:foregroundMark x1="50610" y1="74534" x2="48476" y2="49689"/>
                        <a14:foregroundMark x1="14024" y1="90062" x2="14024" y2="90062"/>
                        <a14:foregroundMark x1="10366" y1="90683" x2="4878" y2="53416"/>
                        <a14:foregroundMark x1="4268" y1="52795" x2="3963" y2="75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137" y="3596447"/>
            <a:ext cx="2487562" cy="1221029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4D039AD4-C87E-44D9-A1C0-F455E4755AF8}"/>
              </a:ext>
            </a:extLst>
          </p:cNvPr>
          <p:cNvSpPr txBox="1">
            <a:spLocks/>
          </p:cNvSpPr>
          <p:nvPr/>
        </p:nvSpPr>
        <p:spPr>
          <a:xfrm>
            <a:off x="3843635" y="2934008"/>
            <a:ext cx="8203222" cy="1015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sz="27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NO HEADSETS REQUIRED</a:t>
            </a:r>
          </a:p>
        </p:txBody>
      </p:sp>
    </p:spTree>
    <p:extLst>
      <p:ext uri="{BB962C8B-B14F-4D97-AF65-F5344CB8AC3E}">
        <p14:creationId xmlns:p14="http://schemas.microsoft.com/office/powerpoint/2010/main" val="26903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A0D4-ACD1-4A1D-B92B-74446288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308" y="662039"/>
            <a:ext cx="7912100" cy="492125"/>
          </a:xfrm>
        </p:spPr>
        <p:txBody>
          <a:bodyPr>
            <a:noAutofit/>
          </a:bodyPr>
          <a:lstStyle/>
          <a:p>
            <a:r>
              <a:rPr kumimoji="1" lang="en-US" altLang="ja-JP" sz="2800" dirty="0"/>
              <a:t>Advantage of simultaneous talk listen function</a:t>
            </a:r>
            <a:endParaRPr lang="en-US" sz="2800" dirty="0"/>
          </a:p>
        </p:txBody>
      </p:sp>
      <p:pic>
        <p:nvPicPr>
          <p:cNvPr id="3" name="図 18">
            <a:extLst>
              <a:ext uri="{FF2B5EF4-FFF2-40B4-BE49-F238E27FC236}">
                <a16:creationId xmlns:a16="http://schemas.microsoft.com/office/drawing/2014/main" id="{285EEC11-D284-4376-AE17-A5EA288C65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34" b="90411" l="5706" r="94895">
                        <a14:foregroundMark x1="37237" y1="46575" x2="37237" y2="46575"/>
                        <a14:foregroundMark x1="6306" y1="30822" x2="6306" y2="30822"/>
                        <a14:foregroundMark x1="22523" y1="79452" x2="22523" y2="79452"/>
                        <a14:foregroundMark x1="23123" y1="82877" x2="23123" y2="82877"/>
                        <a14:foregroundMark x1="12312" y1="73973" x2="32733" y2="90411"/>
                        <a14:foregroundMark x1="32733" y1="90411" x2="22823" y2="52055"/>
                        <a14:foregroundMark x1="88889" y1="45890" x2="91291" y2="34247"/>
                        <a14:foregroundMark x1="48048" y1="70548" x2="51952" y2="67123"/>
                        <a14:foregroundMark x1="49850" y1="65753" x2="49850" y2="65753"/>
                        <a14:foregroundMark x1="94895" y1="20548" x2="94895" y2="20548"/>
                        <a14:foregroundMark x1="64565" y1="89041" x2="64565" y2="89041"/>
                        <a14:foregroundMark x1="87988" y1="54795" x2="88288" y2="46575"/>
                        <a14:foregroundMark x1="85285" y1="70548" x2="87988" y2="59589"/>
                        <a14:foregroundMark x1="81081" y1="51370" x2="69670" y2="68493"/>
                        <a14:foregroundMark x1="76577" y1="42466" x2="85886" y2="23288"/>
                        <a14:foregroundMark x1="11111" y1="80822" x2="11111" y2="80822"/>
                        <a14:foregroundMark x1="9910" y1="80822" x2="9910" y2="80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095" t="1" b="-14705"/>
          <a:stretch/>
        </p:blipFill>
        <p:spPr>
          <a:xfrm rot="19065760">
            <a:off x="8163590" y="2755257"/>
            <a:ext cx="1312477" cy="1247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EA3644-D7E8-4EE0-B748-78AD0569B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3182" y="1157665"/>
            <a:ext cx="1092818" cy="14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4F8D12A-FFA8-47BC-B500-BB88CDE74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0131" y="3048444"/>
            <a:ext cx="1092818" cy="14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D2ADE8D5-879B-47D8-9EE0-04FFA6BA1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0319" y="2815846"/>
            <a:ext cx="804691" cy="18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左右矢印 12">
            <a:extLst>
              <a:ext uri="{FF2B5EF4-FFF2-40B4-BE49-F238E27FC236}">
                <a16:creationId xmlns:a16="http://schemas.microsoft.com/office/drawing/2014/main" id="{C3462D06-D71F-4151-94C1-50195FEA2B9E}"/>
              </a:ext>
            </a:extLst>
          </p:cNvPr>
          <p:cNvSpPr/>
          <p:nvPr/>
        </p:nvSpPr>
        <p:spPr>
          <a:xfrm>
            <a:off x="3722914" y="3775261"/>
            <a:ext cx="3749040" cy="631321"/>
          </a:xfrm>
          <a:prstGeom prst="leftRightArrow">
            <a:avLst/>
          </a:prstGeom>
          <a:gradFill flip="none" rotWithShape="1">
            <a:gsLst>
              <a:gs pos="0">
                <a:srgbClr val="00B0F0"/>
              </a:gs>
              <a:gs pos="13000">
                <a:srgbClr val="87DAF8">
                  <a:alpha val="80000"/>
                </a:srgbClr>
              </a:gs>
              <a:gs pos="89000">
                <a:srgbClr val="C3ECFC">
                  <a:alpha val="90000"/>
                </a:srgbClr>
              </a:gs>
              <a:gs pos="64000">
                <a:srgbClr val="00B0F0">
                  <a:alpha val="50000"/>
                </a:srgbClr>
              </a:gs>
              <a:gs pos="35000">
                <a:srgbClr val="00B0F0">
                  <a:alpha val="50000"/>
                </a:srgb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00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左右矢印 12">
            <a:extLst>
              <a:ext uri="{FF2B5EF4-FFF2-40B4-BE49-F238E27FC236}">
                <a16:creationId xmlns:a16="http://schemas.microsoft.com/office/drawing/2014/main" id="{68FEEDCF-CF2C-40AF-88BC-7C2335E6841F}"/>
              </a:ext>
            </a:extLst>
          </p:cNvPr>
          <p:cNvSpPr/>
          <p:nvPr/>
        </p:nvSpPr>
        <p:spPr>
          <a:xfrm rot="2423727">
            <a:off x="5946331" y="2419175"/>
            <a:ext cx="2099027" cy="631321"/>
          </a:xfrm>
          <a:prstGeom prst="leftRightArrow">
            <a:avLst/>
          </a:prstGeom>
          <a:gradFill flip="none" rotWithShape="1">
            <a:gsLst>
              <a:gs pos="0">
                <a:srgbClr val="00B0F0"/>
              </a:gs>
              <a:gs pos="13000">
                <a:srgbClr val="87DAF8">
                  <a:alpha val="80000"/>
                </a:srgbClr>
              </a:gs>
              <a:gs pos="89000">
                <a:srgbClr val="C3ECFC">
                  <a:alpha val="90000"/>
                </a:srgbClr>
              </a:gs>
              <a:gs pos="64000">
                <a:srgbClr val="00B0F0">
                  <a:alpha val="50000"/>
                </a:srgbClr>
              </a:gs>
              <a:gs pos="35000">
                <a:srgbClr val="00B0F0">
                  <a:alpha val="50000"/>
                </a:srgb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00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左右矢印 12">
            <a:extLst>
              <a:ext uri="{FF2B5EF4-FFF2-40B4-BE49-F238E27FC236}">
                <a16:creationId xmlns:a16="http://schemas.microsoft.com/office/drawing/2014/main" id="{BD2CA0E6-F289-411A-BCA6-75FC0C3E76A6}"/>
              </a:ext>
            </a:extLst>
          </p:cNvPr>
          <p:cNvSpPr/>
          <p:nvPr/>
        </p:nvSpPr>
        <p:spPr>
          <a:xfrm rot="19042828">
            <a:off x="3038753" y="2456725"/>
            <a:ext cx="2099027" cy="631321"/>
          </a:xfrm>
          <a:prstGeom prst="leftRightArrow">
            <a:avLst/>
          </a:prstGeom>
          <a:gradFill flip="none" rotWithShape="1">
            <a:gsLst>
              <a:gs pos="0">
                <a:srgbClr val="00B0F0"/>
              </a:gs>
              <a:gs pos="13000">
                <a:srgbClr val="87DAF8">
                  <a:alpha val="80000"/>
                </a:srgbClr>
              </a:gs>
              <a:gs pos="89000">
                <a:srgbClr val="C3ECFC">
                  <a:alpha val="90000"/>
                </a:srgbClr>
              </a:gs>
              <a:gs pos="64000">
                <a:srgbClr val="00B0F0">
                  <a:alpha val="50000"/>
                </a:srgbClr>
              </a:gs>
              <a:gs pos="35000">
                <a:srgbClr val="00B0F0">
                  <a:alpha val="50000"/>
                </a:srgb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00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0" name="矢印: 上 14">
            <a:extLst>
              <a:ext uri="{FF2B5EF4-FFF2-40B4-BE49-F238E27FC236}">
                <a16:creationId xmlns:a16="http://schemas.microsoft.com/office/drawing/2014/main" id="{3C788A62-FAA0-442E-91C0-69AC5BB9F078}"/>
              </a:ext>
            </a:extLst>
          </p:cNvPr>
          <p:cNvSpPr/>
          <p:nvPr/>
        </p:nvSpPr>
        <p:spPr>
          <a:xfrm>
            <a:off x="5310369" y="2584713"/>
            <a:ext cx="368365" cy="247967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EFA41BD-1AAC-4216-8395-F250EBC8E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9713" y="5028174"/>
            <a:ext cx="1092818" cy="14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矢印: 上 16">
            <a:extLst>
              <a:ext uri="{FF2B5EF4-FFF2-40B4-BE49-F238E27FC236}">
                <a16:creationId xmlns:a16="http://schemas.microsoft.com/office/drawing/2014/main" id="{C79A659C-A11B-4E2E-9851-FBB81DD36176}"/>
              </a:ext>
            </a:extLst>
          </p:cNvPr>
          <p:cNvSpPr/>
          <p:nvPr/>
        </p:nvSpPr>
        <p:spPr>
          <a:xfrm rot="19017099">
            <a:off x="3976088" y="3438240"/>
            <a:ext cx="368365" cy="247967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上 17">
            <a:extLst>
              <a:ext uri="{FF2B5EF4-FFF2-40B4-BE49-F238E27FC236}">
                <a16:creationId xmlns:a16="http://schemas.microsoft.com/office/drawing/2014/main" id="{D4EB3FED-7EA6-484E-887D-6319D4276749}"/>
              </a:ext>
            </a:extLst>
          </p:cNvPr>
          <p:cNvSpPr/>
          <p:nvPr/>
        </p:nvSpPr>
        <p:spPr>
          <a:xfrm rot="2686040">
            <a:off x="6688590" y="3474197"/>
            <a:ext cx="368365" cy="247967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9">
            <a:extLst>
              <a:ext uri="{FF2B5EF4-FFF2-40B4-BE49-F238E27FC236}">
                <a16:creationId xmlns:a16="http://schemas.microsoft.com/office/drawing/2014/main" id="{6A9C514B-EDBF-4009-BFE5-FB467DAE3B81}"/>
              </a:ext>
            </a:extLst>
          </p:cNvPr>
          <p:cNvSpPr txBox="1"/>
          <p:nvPr/>
        </p:nvSpPr>
        <p:spPr>
          <a:xfrm>
            <a:off x="7356808" y="5415984"/>
            <a:ext cx="46523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Emergency!</a:t>
            </a:r>
            <a:endParaRPr lang="ja-JP" altLang="en-US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爆発: 8 pt 21">
            <a:extLst>
              <a:ext uri="{FF2B5EF4-FFF2-40B4-BE49-F238E27FC236}">
                <a16:creationId xmlns:a16="http://schemas.microsoft.com/office/drawing/2014/main" id="{FD39B17C-58D9-46DE-8B78-281968A69EF9}"/>
              </a:ext>
            </a:extLst>
          </p:cNvPr>
          <p:cNvSpPr/>
          <p:nvPr/>
        </p:nvSpPr>
        <p:spPr>
          <a:xfrm>
            <a:off x="6537208" y="4612253"/>
            <a:ext cx="5471911" cy="2356377"/>
          </a:xfrm>
          <a:prstGeom prst="irregularSeal1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03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1848-6AF7-4314-8C2C-F2341373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0" y="622230"/>
            <a:ext cx="6322786" cy="492125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000000"/>
                </a:solidFill>
                <a:ea typeface="Meiryo" panose="020B0604030504040204" pitchFamily="50" charset="-128"/>
              </a:rPr>
              <a:t>Phone Book Memory increased to 500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C7DD1-8A0A-4316-B23D-2203C5DDA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879" y="868293"/>
            <a:ext cx="4599730" cy="344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9">
            <a:extLst>
              <a:ext uri="{FF2B5EF4-FFF2-40B4-BE49-F238E27FC236}">
                <a16:creationId xmlns:a16="http://schemas.microsoft.com/office/drawing/2014/main" id="{2FC6C7C8-3D6B-424F-BABE-44984FF4EEAB}"/>
              </a:ext>
            </a:extLst>
          </p:cNvPr>
          <p:cNvSpPr/>
          <p:nvPr/>
        </p:nvSpPr>
        <p:spPr>
          <a:xfrm rot="20195570">
            <a:off x="3308978" y="3048557"/>
            <a:ext cx="4991100" cy="1320800"/>
          </a:xfrm>
          <a:prstGeom prst="rightArrow">
            <a:avLst/>
          </a:prstGeom>
          <a:gradFill flip="none" rotWithShape="1">
            <a:gsLst>
              <a:gs pos="0">
                <a:srgbClr val="FF6D6D"/>
              </a:gs>
              <a:gs pos="50000">
                <a:srgbClr val="FF6699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10">
            <a:extLst>
              <a:ext uri="{FF2B5EF4-FFF2-40B4-BE49-F238E27FC236}">
                <a16:creationId xmlns:a16="http://schemas.microsoft.com/office/drawing/2014/main" id="{47E712CA-FB8F-43E7-BA47-4BFC23DCB7C0}"/>
              </a:ext>
            </a:extLst>
          </p:cNvPr>
          <p:cNvSpPr/>
          <p:nvPr/>
        </p:nvSpPr>
        <p:spPr>
          <a:xfrm>
            <a:off x="6966364" y="3587520"/>
            <a:ext cx="2597397" cy="144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kumimoji="1"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entries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F4C2E0AD-FB7E-4A3F-B67B-B34A50BF5551}"/>
              </a:ext>
            </a:extLst>
          </p:cNvPr>
          <p:cNvSpPr txBox="1"/>
          <p:nvPr/>
        </p:nvSpPr>
        <p:spPr>
          <a:xfrm>
            <a:off x="44550" y="6479024"/>
            <a:ext cx="837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solidFill>
                  <a:srgbClr val="FF0000"/>
                </a:solidFill>
              </a:rPr>
              <a:t>*When IP1000C used as a controller, the phone book memory limit is 50 entries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7" name="図 12">
            <a:extLst>
              <a:ext uri="{FF2B5EF4-FFF2-40B4-BE49-F238E27FC236}">
                <a16:creationId xmlns:a16="http://schemas.microsoft.com/office/drawing/2014/main" id="{330C02AC-8066-4174-BEB6-704980AE27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81718" y1="83205" x2="81718" y2="8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089" y="2309257"/>
            <a:ext cx="2798939" cy="2239485"/>
          </a:xfrm>
          <a:prstGeom prst="rect">
            <a:avLst/>
          </a:prstGeom>
        </p:spPr>
      </p:pic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6895FE63-2211-4E5C-97FE-2409393F0AE8}"/>
              </a:ext>
            </a:extLst>
          </p:cNvPr>
          <p:cNvSpPr txBox="1"/>
          <p:nvPr/>
        </p:nvSpPr>
        <p:spPr>
          <a:xfrm>
            <a:off x="3251997" y="2004692"/>
            <a:ext cx="279595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5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VE-PG4 ROUTER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5E2E7825-372B-47DC-8896-FEAA8885C553}"/>
              </a:ext>
            </a:extLst>
          </p:cNvPr>
          <p:cNvSpPr txBox="1">
            <a:spLocks/>
          </p:cNvSpPr>
          <p:nvPr/>
        </p:nvSpPr>
        <p:spPr>
          <a:xfrm>
            <a:off x="838200" y="2654235"/>
            <a:ext cx="10515600" cy="435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dirty="0"/>
              <a:t>IP100H                   </a:t>
            </a:r>
            <a:r>
              <a:rPr lang="ja-JP" altLang="en-US" dirty="0"/>
              <a:t>　</a:t>
            </a:r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206B8EC-F398-473E-AB81-83A8F3B0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182" y="3932862"/>
            <a:ext cx="2085131" cy="156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円/楕円 2">
            <a:extLst>
              <a:ext uri="{FF2B5EF4-FFF2-40B4-BE49-F238E27FC236}">
                <a16:creationId xmlns:a16="http://schemas.microsoft.com/office/drawing/2014/main" id="{1396C97D-889A-4131-A139-5BAF494DF8F8}"/>
              </a:ext>
            </a:extLst>
          </p:cNvPr>
          <p:cNvSpPr/>
          <p:nvPr/>
        </p:nvSpPr>
        <p:spPr>
          <a:xfrm>
            <a:off x="2576275" y="5260913"/>
            <a:ext cx="2085131" cy="79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50 </a:t>
            </a:r>
            <a:r>
              <a:rPr kumimoji="1" lang="en-GB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entries</a:t>
            </a:r>
            <a:endParaRPr kumimoji="1"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4EDB7F71-1BBB-4B6C-80DA-C168956A756A}"/>
              </a:ext>
            </a:extLst>
          </p:cNvPr>
          <p:cNvSpPr txBox="1">
            <a:spLocks/>
          </p:cNvSpPr>
          <p:nvPr/>
        </p:nvSpPr>
        <p:spPr>
          <a:xfrm>
            <a:off x="7961253" y="5535361"/>
            <a:ext cx="4056576" cy="435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dirty="0"/>
              <a:t>IP110H                   </a:t>
            </a:r>
            <a:r>
              <a:rPr lang="ja-JP" altLang="en-US" dirty="0"/>
              <a:t>　</a:t>
            </a:r>
            <a:endParaRPr lang="en-GB" dirty="0"/>
          </a:p>
        </p:txBody>
      </p:sp>
      <p:pic>
        <p:nvPicPr>
          <p:cNvPr id="13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EEBF66FC-3E75-4438-84CE-2286EECFC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631" y="2824191"/>
            <a:ext cx="1463273" cy="344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AA9AF1E-ACD2-49BE-A10C-A871B4F6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59115" y="3498670"/>
            <a:ext cx="2048124" cy="267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56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AA15-D96F-491A-8462-88444702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Man Down Alerting</a:t>
            </a:r>
          </a:p>
        </p:txBody>
      </p:sp>
      <p:sp>
        <p:nvSpPr>
          <p:cNvPr id="3" name="コンテンツ プレースホルダー 1">
            <a:extLst>
              <a:ext uri="{FF2B5EF4-FFF2-40B4-BE49-F238E27FC236}">
                <a16:creationId xmlns:a16="http://schemas.microsoft.com/office/drawing/2014/main" id="{4E18A37E-1E68-473C-BDB6-530CB1A1F663}"/>
              </a:ext>
            </a:extLst>
          </p:cNvPr>
          <p:cNvSpPr txBox="1">
            <a:spLocks/>
          </p:cNvSpPr>
          <p:nvPr/>
        </p:nvSpPr>
        <p:spPr>
          <a:xfrm>
            <a:off x="593271" y="1072853"/>
            <a:ext cx="10515600" cy="1231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en-GB" sz="1700" b="0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4" name="Picture 2" descr="http://img-cdn.jg.jugem.jp/907/1922590/20180720_1956620.jpg">
            <a:extLst>
              <a:ext uri="{FF2B5EF4-FFF2-40B4-BE49-F238E27FC236}">
                <a16:creationId xmlns:a16="http://schemas.microsoft.com/office/drawing/2014/main" id="{2289EE68-B510-475A-BD65-802FD40E4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52612" flipH="1">
            <a:off x="9153432" y="2052076"/>
            <a:ext cx="1499967" cy="15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3">
            <a:extLst>
              <a:ext uri="{FF2B5EF4-FFF2-40B4-BE49-F238E27FC236}">
                <a16:creationId xmlns:a16="http://schemas.microsoft.com/office/drawing/2014/main" id="{9762A87B-E23A-4F7F-9D14-79698D2A0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76" y="1198688"/>
            <a:ext cx="7084102" cy="5514112"/>
          </a:xfrm>
          <a:prstGeom prst="rect">
            <a:avLst/>
          </a:prstGeom>
        </p:spPr>
      </p:pic>
      <p:sp>
        <p:nvSpPr>
          <p:cNvPr id="6" name="爆発: 8 pt 5">
            <a:extLst>
              <a:ext uri="{FF2B5EF4-FFF2-40B4-BE49-F238E27FC236}">
                <a16:creationId xmlns:a16="http://schemas.microsoft.com/office/drawing/2014/main" id="{C20A4221-4FBF-473A-8B9B-1903645EA3AD}"/>
              </a:ext>
            </a:extLst>
          </p:cNvPr>
          <p:cNvSpPr/>
          <p:nvPr/>
        </p:nvSpPr>
        <p:spPr>
          <a:xfrm>
            <a:off x="8297239" y="1141960"/>
            <a:ext cx="1964698" cy="1538101"/>
          </a:xfrm>
          <a:prstGeom prst="irregularSeal1">
            <a:avLst/>
          </a:prstGeom>
          <a:solidFill>
            <a:srgbClr val="FF0000">
              <a:alpha val="7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14">
            <a:extLst>
              <a:ext uri="{FF2B5EF4-FFF2-40B4-BE49-F238E27FC236}">
                <a16:creationId xmlns:a16="http://schemas.microsoft.com/office/drawing/2014/main" id="{5E7BC28A-4AE3-40BA-A462-A35D434E3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942" y="4401775"/>
            <a:ext cx="2479621" cy="20525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EFE6FFC-2FA1-4C70-BCC7-0F7D7AAE1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2971" l="9167" r="88750">
                        <a14:foregroundMark x1="36250" y1="86901" x2="36250" y2="86901"/>
                        <a14:foregroundMark x1="22083" y1="87220" x2="22500" y2="87859"/>
                        <a14:foregroundMark x1="18750" y1="91054" x2="18750" y2="91054"/>
                        <a14:foregroundMark x1="30417" y1="93610" x2="30417" y2="93610"/>
                        <a14:foregroundMark x1="24583" y1="61022" x2="24583" y2="61022"/>
                        <a14:foregroundMark x1="20833" y1="61981" x2="45417" y2="61661"/>
                        <a14:foregroundMark x1="60833" y1="62300" x2="67500" y2="61981"/>
                        <a14:foregroundMark x1="11250" y1="53355" x2="10833" y2="42492"/>
                        <a14:foregroundMark x1="36250" y1="9585" x2="36250" y2="9585"/>
                        <a14:foregroundMark x1="33333" y1="9585" x2="66667" y2="9904"/>
                        <a14:foregroundMark x1="42500" y1="6390" x2="42500" y2="6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97136">
            <a:off x="7862583" y="3406685"/>
            <a:ext cx="2003206" cy="261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8E0A931B-0A0B-419A-B68E-0CADE3FBDD0D}"/>
              </a:ext>
            </a:extLst>
          </p:cNvPr>
          <p:cNvSpPr txBox="1">
            <a:spLocks/>
          </p:cNvSpPr>
          <p:nvPr/>
        </p:nvSpPr>
        <p:spPr>
          <a:xfrm>
            <a:off x="8365942" y="6384951"/>
            <a:ext cx="3826058" cy="435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altLang="ja-JP" sz="15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*</a:t>
            </a:r>
            <a:r>
              <a:rPr lang="en-US" altLang="ja-JP" sz="15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configurable by software</a:t>
            </a:r>
            <a:endParaRPr lang="en-GB" sz="15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9254620-1B51-400B-BDF3-005C8EA12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2971" l="9167" r="88750">
                        <a14:foregroundMark x1="36250" y1="86901" x2="36250" y2="86901"/>
                        <a14:foregroundMark x1="22083" y1="87220" x2="22500" y2="87859"/>
                        <a14:foregroundMark x1="18750" y1="91054" x2="18750" y2="91054"/>
                        <a14:foregroundMark x1="30417" y1="93610" x2="30417" y2="93610"/>
                        <a14:foregroundMark x1="24583" y1="61022" x2="24583" y2="61022"/>
                        <a14:foregroundMark x1="20833" y1="61981" x2="45417" y2="61661"/>
                        <a14:foregroundMark x1="60833" y1="62300" x2="67500" y2="61981"/>
                        <a14:foregroundMark x1="11250" y1="53355" x2="10833" y2="42492"/>
                        <a14:foregroundMark x1="36250" y1="9585" x2="36250" y2="9585"/>
                        <a14:foregroundMark x1="33333" y1="9585" x2="66667" y2="9904"/>
                        <a14:foregroundMark x1="42500" y1="6390" x2="42500" y2="6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64268">
            <a:off x="10404986" y="2773476"/>
            <a:ext cx="350270" cy="40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矢印: 右 37">
            <a:extLst>
              <a:ext uri="{FF2B5EF4-FFF2-40B4-BE49-F238E27FC236}">
                <a16:creationId xmlns:a16="http://schemas.microsoft.com/office/drawing/2014/main" id="{2C3A6AB7-1AC6-4D27-BF19-0F09C90C74AB}"/>
              </a:ext>
            </a:extLst>
          </p:cNvPr>
          <p:cNvSpPr/>
          <p:nvPr/>
        </p:nvSpPr>
        <p:spPr>
          <a:xfrm rot="8170765">
            <a:off x="9589991" y="3346407"/>
            <a:ext cx="952500" cy="3375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グラフィックス 8" descr="歩く">
            <a:extLst>
              <a:ext uri="{FF2B5EF4-FFF2-40B4-BE49-F238E27FC236}">
                <a16:creationId xmlns:a16="http://schemas.microsoft.com/office/drawing/2014/main" id="{5EEA7207-0608-4575-BCEA-FDCE0FAFEC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08878" y="1167690"/>
            <a:ext cx="1757363" cy="161340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82D363C-6982-42D4-838E-5E247F6C8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2971" l="9167" r="88750">
                        <a14:foregroundMark x1="36250" y1="86901" x2="36250" y2="86901"/>
                        <a14:foregroundMark x1="22083" y1="87220" x2="22500" y2="87859"/>
                        <a14:foregroundMark x1="18750" y1="91054" x2="18750" y2="91054"/>
                        <a14:foregroundMark x1="30417" y1="93610" x2="30417" y2="93610"/>
                        <a14:foregroundMark x1="24583" y1="61022" x2="24583" y2="61022"/>
                        <a14:foregroundMark x1="20833" y1="61981" x2="45417" y2="61661"/>
                        <a14:foregroundMark x1="60833" y1="62300" x2="67500" y2="61981"/>
                        <a14:foregroundMark x1="11250" y1="53355" x2="10833" y2="42492"/>
                        <a14:foregroundMark x1="36250" y1="9585" x2="36250" y2="9585"/>
                        <a14:foregroundMark x1="33333" y1="9585" x2="66667" y2="9904"/>
                        <a14:foregroundMark x1="42500" y1="6390" x2="42500" y2="6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64268">
            <a:off x="9495594" y="1709149"/>
            <a:ext cx="350270" cy="40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8681F855-B9AA-4F14-9A5C-322A5A5A64D6}"/>
              </a:ext>
            </a:extLst>
          </p:cNvPr>
          <p:cNvSpPr txBox="1">
            <a:spLocks/>
          </p:cNvSpPr>
          <p:nvPr/>
        </p:nvSpPr>
        <p:spPr>
          <a:xfrm>
            <a:off x="6573713" y="3286731"/>
            <a:ext cx="2256366" cy="512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GB" altLang="ja-JP" sz="2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EMERGENCY !!!</a:t>
            </a:r>
            <a:endParaRPr lang="en-GB" sz="2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9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D5B-1EDB-4412-BBF9-0A545A09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 Programmable Keys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E99F7-02D6-4353-93B6-D2A42A3DE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9300" y="1172227"/>
            <a:ext cx="6333872" cy="31222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角丸四角形 15">
            <a:extLst>
              <a:ext uri="{FF2B5EF4-FFF2-40B4-BE49-F238E27FC236}">
                <a16:creationId xmlns:a16="http://schemas.microsoft.com/office/drawing/2014/main" id="{17791CD4-9908-4756-B101-E1C39C05AAC9}"/>
              </a:ext>
            </a:extLst>
          </p:cNvPr>
          <p:cNvSpPr/>
          <p:nvPr/>
        </p:nvSpPr>
        <p:spPr>
          <a:xfrm>
            <a:off x="1140700" y="2386987"/>
            <a:ext cx="853655" cy="37441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altLang="ja-JP" dirty="0"/>
          </a:p>
          <a:p>
            <a:pPr algn="ctr"/>
            <a:endParaRPr kumimoji="1" lang="en-GB" altLang="ja-JP" dirty="0"/>
          </a:p>
          <a:p>
            <a:pPr algn="ctr"/>
            <a:endParaRPr kumimoji="1" lang="en-GB" altLang="ja-JP" dirty="0"/>
          </a:p>
          <a:p>
            <a:pPr algn="ctr"/>
            <a:r>
              <a:rPr kumimoji="1" lang="en-GB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P1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角丸四角形 15">
            <a:extLst>
              <a:ext uri="{FF2B5EF4-FFF2-40B4-BE49-F238E27FC236}">
                <a16:creationId xmlns:a16="http://schemas.microsoft.com/office/drawing/2014/main" id="{76C677BB-A48E-4D50-A694-98CB5070229B}"/>
              </a:ext>
            </a:extLst>
          </p:cNvPr>
          <p:cNvSpPr/>
          <p:nvPr/>
        </p:nvSpPr>
        <p:spPr>
          <a:xfrm>
            <a:off x="3154327" y="1740930"/>
            <a:ext cx="853655" cy="37441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altLang="ja-JP" dirty="0"/>
          </a:p>
          <a:p>
            <a:pPr algn="ctr"/>
            <a:endParaRPr kumimoji="1" lang="en-GB" altLang="ja-JP" dirty="0"/>
          </a:p>
          <a:p>
            <a:pPr algn="ctr"/>
            <a:endParaRPr kumimoji="1" lang="en-GB" altLang="ja-JP" dirty="0"/>
          </a:p>
          <a:p>
            <a:pPr algn="ctr"/>
            <a:r>
              <a:rPr kumimoji="1" lang="en-GB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P2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9">
            <a:extLst>
              <a:ext uri="{FF2B5EF4-FFF2-40B4-BE49-F238E27FC236}">
                <a16:creationId xmlns:a16="http://schemas.microsoft.com/office/drawing/2014/main" id="{1EA49826-8E21-4DA9-AA58-FFBDFB406728}"/>
              </a:ext>
            </a:extLst>
          </p:cNvPr>
          <p:cNvSpPr txBox="1"/>
          <p:nvPr/>
        </p:nvSpPr>
        <p:spPr>
          <a:xfrm>
            <a:off x="6572554" y="1172227"/>
            <a:ext cx="4984043" cy="5478423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l"/>
            <a:r>
              <a:rPr lang="en-US" altLang="ja-JP" sz="2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&lt;</a:t>
            </a:r>
            <a:r>
              <a:rPr lang="en-GB" sz="2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Programmable F</a:t>
            </a:r>
            <a:r>
              <a:rPr lang="en-GB" sz="2500" b="1" i="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unctions</a:t>
            </a:r>
            <a:r>
              <a:rPr lang="en-US" altLang="ja-JP" sz="2500" b="1" i="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&gt;</a:t>
            </a:r>
          </a:p>
          <a:p>
            <a:pPr algn="l"/>
            <a:endParaRPr lang="en-GB" sz="2500" b="1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l">
              <a:buFontTx/>
              <a:buChar char="-"/>
            </a:pPr>
            <a:r>
              <a:rPr lang="en-GB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essage</a:t>
            </a:r>
          </a:p>
          <a:p>
            <a:pPr algn="l"/>
            <a:endParaRPr lang="en-GB" sz="2000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l">
              <a:buFontTx/>
              <a:buChar char="-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One </a:t>
            </a:r>
            <a:r>
              <a:rPr lang="en-GB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ouch</a:t>
            </a:r>
          </a:p>
          <a:p>
            <a:pPr algn="l"/>
            <a:r>
              <a:rPr lang="en-GB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en-GB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*to select the frequent call destination or call type </a:t>
            </a:r>
            <a:endParaRPr lang="en-GB" sz="1400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l">
              <a:buFontTx/>
              <a:buChar char="-"/>
            </a:pPr>
            <a:endParaRPr lang="en-GB" sz="2000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l">
              <a:buFontTx/>
              <a:buChar char="-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Clear Down</a:t>
            </a:r>
          </a:p>
          <a:p>
            <a:pPr algn="l"/>
            <a:endParaRPr lang="en-GB" sz="2000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l">
              <a:buFontTx/>
              <a:buChar char="-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Mute</a:t>
            </a:r>
          </a:p>
          <a:p>
            <a:pPr algn="l"/>
            <a:endParaRPr lang="en-GB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l">
              <a:buFontTx/>
              <a:buChar char="-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Emergency</a:t>
            </a:r>
          </a:p>
          <a:p>
            <a:pPr algn="l"/>
            <a:endParaRPr lang="en-GB" sz="2000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l">
              <a:buFontTx/>
              <a:buChar char="-"/>
            </a:pPr>
            <a:r>
              <a:rPr lang="en-GB" sz="2000" b="1" i="0" dirty="0">
                <a:solidFill>
                  <a:srgbClr val="FF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Playback Recording</a:t>
            </a:r>
          </a:p>
          <a:p>
            <a:pPr algn="l"/>
            <a:endParaRPr lang="en-GB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l">
              <a:buFontTx/>
              <a:buChar char="-"/>
            </a:pPr>
            <a:r>
              <a:rPr lang="en-GB" sz="2000" b="1" i="0" dirty="0">
                <a:solidFill>
                  <a:srgbClr val="FF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Temporary Audio Level</a:t>
            </a:r>
          </a:p>
          <a:p>
            <a:pPr algn="l"/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18">
            <a:extLst>
              <a:ext uri="{FF2B5EF4-FFF2-40B4-BE49-F238E27FC236}">
                <a16:creationId xmlns:a16="http://schemas.microsoft.com/office/drawing/2014/main" id="{47D88822-8AA0-4838-81E5-FE7CCF5F5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17" y="3979724"/>
            <a:ext cx="619211" cy="590632"/>
          </a:xfrm>
          <a:prstGeom prst="rect">
            <a:avLst/>
          </a:prstGeom>
        </p:spPr>
      </p:pic>
      <p:pic>
        <p:nvPicPr>
          <p:cNvPr id="8" name="図 20">
            <a:extLst>
              <a:ext uri="{FF2B5EF4-FFF2-40B4-BE49-F238E27FC236}">
                <a16:creationId xmlns:a16="http://schemas.microsoft.com/office/drawing/2014/main" id="{071257DD-060F-4457-A353-E15BA7CB3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430" y="3998776"/>
            <a:ext cx="581106" cy="571580"/>
          </a:xfrm>
          <a:prstGeom prst="rect">
            <a:avLst/>
          </a:prstGeom>
        </p:spPr>
      </p:pic>
      <p:pic>
        <p:nvPicPr>
          <p:cNvPr id="9" name="図 22">
            <a:extLst>
              <a:ext uri="{FF2B5EF4-FFF2-40B4-BE49-F238E27FC236}">
                <a16:creationId xmlns:a16="http://schemas.microsoft.com/office/drawing/2014/main" id="{A52A2314-D0CB-47C8-A251-B40B8797BF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047" y="4627426"/>
            <a:ext cx="711618" cy="481599"/>
          </a:xfrm>
          <a:prstGeom prst="rect">
            <a:avLst/>
          </a:prstGeom>
        </p:spPr>
      </p:pic>
      <p:pic>
        <p:nvPicPr>
          <p:cNvPr id="10" name="図 24">
            <a:extLst>
              <a:ext uri="{FF2B5EF4-FFF2-40B4-BE49-F238E27FC236}">
                <a16:creationId xmlns:a16="http://schemas.microsoft.com/office/drawing/2014/main" id="{B960AFDA-2824-4ED4-9871-4CBD93016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756" y="5179738"/>
            <a:ext cx="590632" cy="466790"/>
          </a:xfrm>
          <a:prstGeom prst="rect">
            <a:avLst/>
          </a:prstGeom>
        </p:spPr>
      </p:pic>
      <p:pic>
        <p:nvPicPr>
          <p:cNvPr id="11" name="図 26">
            <a:extLst>
              <a:ext uri="{FF2B5EF4-FFF2-40B4-BE49-F238E27FC236}">
                <a16:creationId xmlns:a16="http://schemas.microsoft.com/office/drawing/2014/main" id="{93D6B39D-723E-4FC5-A819-7371239ED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521" y="5815176"/>
            <a:ext cx="704948" cy="581106"/>
          </a:xfrm>
          <a:prstGeom prst="rect">
            <a:avLst/>
          </a:prstGeom>
        </p:spPr>
      </p:pic>
      <p:pic>
        <p:nvPicPr>
          <p:cNvPr id="12" name="図 28">
            <a:extLst>
              <a:ext uri="{FF2B5EF4-FFF2-40B4-BE49-F238E27FC236}">
                <a16:creationId xmlns:a16="http://schemas.microsoft.com/office/drawing/2014/main" id="{3C08A189-0F54-4B09-8323-26A9E3CE4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2916" y="2115342"/>
            <a:ext cx="619210" cy="829300"/>
          </a:xfrm>
          <a:prstGeom prst="rect">
            <a:avLst/>
          </a:prstGeom>
        </p:spPr>
      </p:pic>
      <p:pic>
        <p:nvPicPr>
          <p:cNvPr id="13" name="図 32">
            <a:extLst>
              <a:ext uri="{FF2B5EF4-FFF2-40B4-BE49-F238E27FC236}">
                <a16:creationId xmlns:a16="http://schemas.microsoft.com/office/drawing/2014/main" id="{A8B83A73-CE69-4E0B-8033-02B9476977C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35" y="1864329"/>
            <a:ext cx="520987" cy="456440"/>
          </a:xfrm>
          <a:prstGeom prst="rect">
            <a:avLst/>
          </a:prstGeom>
        </p:spPr>
      </p:pic>
      <p:pic>
        <p:nvPicPr>
          <p:cNvPr id="14" name="図 34">
            <a:extLst>
              <a:ext uri="{FF2B5EF4-FFF2-40B4-BE49-F238E27FC236}">
                <a16:creationId xmlns:a16="http://schemas.microsoft.com/office/drawing/2014/main" id="{F7A27269-7C67-4A1E-861B-B3DF813A500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136" y="3314283"/>
            <a:ext cx="551440" cy="476243"/>
          </a:xfrm>
          <a:prstGeom prst="rect">
            <a:avLst/>
          </a:prstGeom>
        </p:spPr>
      </p:pic>
      <p:pic>
        <p:nvPicPr>
          <p:cNvPr id="15" name="図 36">
            <a:extLst>
              <a:ext uri="{FF2B5EF4-FFF2-40B4-BE49-F238E27FC236}">
                <a16:creationId xmlns:a16="http://schemas.microsoft.com/office/drawing/2014/main" id="{E216DDE8-1FA8-4201-9720-DDDBCC3AE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448" y="4167765"/>
            <a:ext cx="4671407" cy="2590864"/>
          </a:xfrm>
          <a:prstGeom prst="rect">
            <a:avLst/>
          </a:prstGeom>
        </p:spPr>
      </p:pic>
      <p:sp>
        <p:nvSpPr>
          <p:cNvPr id="16" name="楕円 37">
            <a:extLst>
              <a:ext uri="{FF2B5EF4-FFF2-40B4-BE49-F238E27FC236}">
                <a16:creationId xmlns:a16="http://schemas.microsoft.com/office/drawing/2014/main" id="{7894DCCC-3742-4C44-8C21-92566895DB49}"/>
              </a:ext>
            </a:extLst>
          </p:cNvPr>
          <p:cNvSpPr/>
          <p:nvPr/>
        </p:nvSpPr>
        <p:spPr>
          <a:xfrm>
            <a:off x="4258094" y="1218204"/>
            <a:ext cx="1754477" cy="164150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Press</a:t>
            </a:r>
          </a:p>
          <a:p>
            <a:pPr algn="ctr"/>
            <a:r>
              <a:rPr lang="en-GB" sz="25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 sec</a:t>
            </a:r>
          </a:p>
        </p:txBody>
      </p:sp>
    </p:spTree>
    <p:extLst>
      <p:ext uri="{BB962C8B-B14F-4D97-AF65-F5344CB8AC3E}">
        <p14:creationId xmlns:p14="http://schemas.microsoft.com/office/powerpoint/2010/main" val="25114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A0D4-ACD1-4A1D-B92B-74446288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Bluetooth Capability</a:t>
            </a:r>
          </a:p>
        </p:txBody>
      </p:sp>
      <p:pic>
        <p:nvPicPr>
          <p:cNvPr id="3" name="図 6">
            <a:extLst>
              <a:ext uri="{FF2B5EF4-FFF2-40B4-BE49-F238E27FC236}">
                <a16:creationId xmlns:a16="http://schemas.microsoft.com/office/drawing/2014/main" id="{FCEAF98D-C784-4857-B7FB-1CE13C0C46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165" y="1169444"/>
            <a:ext cx="5388330" cy="443546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7929583-2B5C-49FC-9A3B-D37D37AF5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505" y="1348419"/>
            <a:ext cx="2162665" cy="282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csad.icom.co.jp/csad_2003/images/pict/png/20-7151.VS-3_new.png">
            <a:extLst>
              <a:ext uri="{FF2B5EF4-FFF2-40B4-BE49-F238E27FC236}">
                <a16:creationId xmlns:a16="http://schemas.microsoft.com/office/drawing/2014/main" id="{1883501C-1B89-4067-80C0-F69F10A22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929" y="1169445"/>
            <a:ext cx="5391109" cy="35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1569815F-EBBD-42CE-ABBF-EC19BD360D4F}"/>
              </a:ext>
            </a:extLst>
          </p:cNvPr>
          <p:cNvSpPr txBox="1"/>
          <p:nvPr/>
        </p:nvSpPr>
        <p:spPr>
          <a:xfrm>
            <a:off x="3612487" y="4132179"/>
            <a:ext cx="11128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VS-3</a:t>
            </a:r>
            <a:endParaRPr kumimoji="1" lang="ja-JP" altLang="en-US" sz="2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円/楕円 23">
            <a:extLst>
              <a:ext uri="{FF2B5EF4-FFF2-40B4-BE49-F238E27FC236}">
                <a16:creationId xmlns:a16="http://schemas.microsoft.com/office/drawing/2014/main" id="{03B2FCE8-2C3D-40E5-8B5C-8F84241F90DA}"/>
              </a:ext>
            </a:extLst>
          </p:cNvPr>
          <p:cNvSpPr/>
          <p:nvPr/>
        </p:nvSpPr>
        <p:spPr>
          <a:xfrm>
            <a:off x="2535252" y="270936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</a:rPr>
              <a:t>＋</a:t>
            </a:r>
          </a:p>
        </p:txBody>
      </p:sp>
      <p:sp>
        <p:nvSpPr>
          <p:cNvPr id="8" name="テキスト ボックス 10">
            <a:extLst>
              <a:ext uri="{FF2B5EF4-FFF2-40B4-BE49-F238E27FC236}">
                <a16:creationId xmlns:a16="http://schemas.microsoft.com/office/drawing/2014/main" id="{F3E56443-3A60-4B45-B7CA-CE6E5C7215AA}"/>
              </a:ext>
            </a:extLst>
          </p:cNvPr>
          <p:cNvSpPr txBox="1"/>
          <p:nvPr/>
        </p:nvSpPr>
        <p:spPr>
          <a:xfrm>
            <a:off x="668737" y="4203599"/>
            <a:ext cx="17838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IP110H</a:t>
            </a:r>
            <a:endParaRPr kumimoji="1" lang="ja-JP" altLang="en-US" sz="2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12">
            <a:extLst>
              <a:ext uri="{FF2B5EF4-FFF2-40B4-BE49-F238E27FC236}">
                <a16:creationId xmlns:a16="http://schemas.microsoft.com/office/drawing/2014/main" id="{D92058C7-E107-4665-A11C-ED7FF5DBA16F}"/>
              </a:ext>
            </a:extLst>
          </p:cNvPr>
          <p:cNvSpPr txBox="1"/>
          <p:nvPr/>
        </p:nvSpPr>
        <p:spPr>
          <a:xfrm>
            <a:off x="261043" y="5045948"/>
            <a:ext cx="781569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Bluetooth Specification</a:t>
            </a:r>
          </a:p>
          <a:p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Frequency range: 2402 ~ 2480 MHz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- Transmission power: Class 2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- Version 4.2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- Profile: HFP, HSP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14">
            <a:extLst>
              <a:ext uri="{FF2B5EF4-FFF2-40B4-BE49-F238E27FC236}">
                <a16:creationId xmlns:a16="http://schemas.microsoft.com/office/drawing/2014/main" id="{F9B5DBCC-3278-4A95-A821-880E362AF9D6}"/>
              </a:ext>
            </a:extLst>
          </p:cNvPr>
          <p:cNvSpPr txBox="1"/>
          <p:nvPr/>
        </p:nvSpPr>
        <p:spPr>
          <a:xfrm>
            <a:off x="6369893" y="5430669"/>
            <a:ext cx="5082653" cy="1323439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 ADDITIONAL PROGRAMMABLE KEYS with the use of the VS-3 microphone</a:t>
            </a:r>
          </a:p>
          <a:p>
            <a:r>
              <a:rPr lang="en-GB" sz="2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[FWD](P3), [PLAY](P4), [RWD](P5)</a:t>
            </a:r>
          </a:p>
          <a:p>
            <a:endParaRPr lang="en-GB" sz="2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楕円 5">
            <a:extLst>
              <a:ext uri="{FF2B5EF4-FFF2-40B4-BE49-F238E27FC236}">
                <a16:creationId xmlns:a16="http://schemas.microsoft.com/office/drawing/2014/main" id="{AC0E30A9-0716-46F6-8F71-D6929C5F2EB3}"/>
              </a:ext>
            </a:extLst>
          </p:cNvPr>
          <p:cNvSpPr/>
          <p:nvPr/>
        </p:nvSpPr>
        <p:spPr>
          <a:xfrm>
            <a:off x="9254230" y="2475467"/>
            <a:ext cx="512749" cy="162387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5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1848-6AF7-4314-8C2C-F2341373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873" y="612775"/>
            <a:ext cx="5439027" cy="492125"/>
          </a:xfrm>
        </p:spPr>
        <p:txBody>
          <a:bodyPr>
            <a:noAutofit/>
          </a:bodyPr>
          <a:lstStyle/>
          <a:p>
            <a:r>
              <a:rPr lang="en-US" sz="2800" dirty="0"/>
              <a:t>Temporary Audio Level Switch</a:t>
            </a:r>
          </a:p>
        </p:txBody>
      </p:sp>
      <p:sp>
        <p:nvSpPr>
          <p:cNvPr id="3" name="テキスト ボックス 8">
            <a:extLst>
              <a:ext uri="{FF2B5EF4-FFF2-40B4-BE49-F238E27FC236}">
                <a16:creationId xmlns:a16="http://schemas.microsoft.com/office/drawing/2014/main" id="{2A8673D6-6797-4BC6-8D26-1C6845F94782}"/>
              </a:ext>
            </a:extLst>
          </p:cNvPr>
          <p:cNvSpPr txBox="1"/>
          <p:nvPr/>
        </p:nvSpPr>
        <p:spPr>
          <a:xfrm>
            <a:off x="6333873" y="4570035"/>
            <a:ext cx="5774398" cy="19697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Reception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Meeting room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Library 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Theatre 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Wedding   etc..</a:t>
            </a:r>
          </a:p>
          <a:p>
            <a:endParaRPr kumimoji="1" lang="ja-JP" altLang="en-US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正方形/長方形 11">
            <a:extLst>
              <a:ext uri="{FF2B5EF4-FFF2-40B4-BE49-F238E27FC236}">
                <a16:creationId xmlns:a16="http://schemas.microsoft.com/office/drawing/2014/main" id="{BF556635-77B1-4DCC-9736-5B5A67CCBE15}"/>
              </a:ext>
            </a:extLst>
          </p:cNvPr>
          <p:cNvSpPr/>
          <p:nvPr/>
        </p:nvSpPr>
        <p:spPr>
          <a:xfrm>
            <a:off x="8379502" y="3623428"/>
            <a:ext cx="3160868" cy="2209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6" descr="Queue at reception flat Royalty Free Vector Image">
            <a:extLst>
              <a:ext uri="{FF2B5EF4-FFF2-40B4-BE49-F238E27FC236}">
                <a16:creationId xmlns:a16="http://schemas.microsoft.com/office/drawing/2014/main" id="{27CF1BB8-699D-4E98-AE5C-196E140DC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744" b="65385" l="9800" r="90700">
                        <a14:foregroundMark x1="9800" y1="46667" x2="17100" y2="44872"/>
                        <a14:foregroundMark x1="44800" y1="26410" x2="45300" y2="29872"/>
                        <a14:foregroundMark x1="73400" y1="63846" x2="73400" y2="63846"/>
                        <a14:foregroundMark x1="76100" y1="65000" x2="76100" y2="65000"/>
                        <a14:foregroundMark x1="81200" y1="53718" x2="81200" y2="54487"/>
                        <a14:foregroundMark x1="53000" y1="65385" x2="53000" y2="65385"/>
                        <a14:foregroundMark x1="54700" y1="57051" x2="54700" y2="57051"/>
                        <a14:foregroundMark x1="55100" y1="47436" x2="54600" y2="58077"/>
                        <a14:foregroundMark x1="13600" y1="63205" x2="13600" y2="63205"/>
                        <a14:foregroundMark x1="31900" y1="30897" x2="31900" y2="30897"/>
                        <a14:foregroundMark x1="53000" y1="45256" x2="52500" y2="56410"/>
                        <a14:foregroundMark x1="52600" y1="58718" x2="52600" y2="64103"/>
                        <a14:foregroundMark x1="56200" y1="47949" x2="55800" y2="60897"/>
                        <a14:foregroundMark x1="57000" y1="47692" x2="56300" y2="59744"/>
                        <a14:foregroundMark x1="53700" y1="63846" x2="54300" y2="64103"/>
                        <a14:foregroundMark x1="30500" y1="27436" x2="30500" y2="27436"/>
                        <a14:backgroundMark x1="62400" y1="56026" x2="62300" y2="30769"/>
                        <a14:backgroundMark x1="63300" y1="32564" x2="62700" y2="37821"/>
                        <a14:backgroundMark x1="75600" y1="54744" x2="79400" y2="51795"/>
                        <a14:backgroundMark x1="80100" y1="55000" x2="8010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67" t="20062" r="40140" b="32342"/>
          <a:stretch/>
        </p:blipFill>
        <p:spPr bwMode="auto">
          <a:xfrm>
            <a:off x="8424781" y="3641482"/>
            <a:ext cx="3115589" cy="21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to Start a Construction Company in 5 Steps | BigRentz">
            <a:extLst>
              <a:ext uri="{FF2B5EF4-FFF2-40B4-BE49-F238E27FC236}">
                <a16:creationId xmlns:a16="http://schemas.microsoft.com/office/drawing/2014/main" id="{1A2571B3-71C4-4A31-9C44-0F14EB18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349" y="1875216"/>
            <a:ext cx="3078547" cy="23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F3B920B-6F67-424A-B738-2A80BE7EC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634" y="873655"/>
            <a:ext cx="3078546" cy="402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8">
            <a:extLst>
              <a:ext uri="{FF2B5EF4-FFF2-40B4-BE49-F238E27FC236}">
                <a16:creationId xmlns:a16="http://schemas.microsoft.com/office/drawing/2014/main" id="{F03B1171-E119-4488-8318-FB0CE12E0652}"/>
              </a:ext>
            </a:extLst>
          </p:cNvPr>
          <p:cNvSpPr txBox="1"/>
          <p:nvPr/>
        </p:nvSpPr>
        <p:spPr>
          <a:xfrm>
            <a:off x="7621901" y="3845232"/>
            <a:ext cx="186762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fr-FR" altLang="ja-JP" sz="2400" b="1" dirty="0">
                <a:latin typeface="Meiryo" panose="020B0604030504040204" pitchFamily="50" charset="-128"/>
                <a:ea typeface="Meiryo" panose="020B0604030504040204" pitchFamily="50" charset="-128"/>
              </a:rPr>
              <a:t>Example</a:t>
            </a:r>
            <a:endParaRPr kumimoji="1" lang="ja-JP" altLang="en-US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9742626-66F4-4EF9-9551-B0FF6EAED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83" y="3332632"/>
            <a:ext cx="6333872" cy="31222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矢印: 山形 5">
            <a:extLst>
              <a:ext uri="{FF2B5EF4-FFF2-40B4-BE49-F238E27FC236}">
                <a16:creationId xmlns:a16="http://schemas.microsoft.com/office/drawing/2014/main" id="{87A8B16B-53EF-4CCF-96F7-434523DCA38A}"/>
              </a:ext>
            </a:extLst>
          </p:cNvPr>
          <p:cNvSpPr/>
          <p:nvPr/>
        </p:nvSpPr>
        <p:spPr>
          <a:xfrm rot="5400000" flipH="1">
            <a:off x="6025252" y="1058562"/>
            <a:ext cx="1944215" cy="2135766"/>
          </a:xfrm>
          <a:prstGeom prst="chevron">
            <a:avLst>
              <a:gd name="adj" fmla="val 66608"/>
            </a:avLst>
          </a:prstGeom>
          <a:solidFill>
            <a:srgbClr val="FF0000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矢印: 山形 5">
            <a:extLst>
              <a:ext uri="{FF2B5EF4-FFF2-40B4-BE49-F238E27FC236}">
                <a16:creationId xmlns:a16="http://schemas.microsoft.com/office/drawing/2014/main" id="{1CFA3C7D-72A0-4E37-BDA6-CE900FE92F4D}"/>
              </a:ext>
            </a:extLst>
          </p:cNvPr>
          <p:cNvSpPr/>
          <p:nvPr/>
        </p:nvSpPr>
        <p:spPr>
          <a:xfrm rot="16200000" flipH="1">
            <a:off x="9201584" y="4600553"/>
            <a:ext cx="1944215" cy="2135766"/>
          </a:xfrm>
          <a:prstGeom prst="chevron">
            <a:avLst>
              <a:gd name="adj" fmla="val 66608"/>
            </a:avLst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8">
            <a:extLst>
              <a:ext uri="{FF2B5EF4-FFF2-40B4-BE49-F238E27FC236}">
                <a16:creationId xmlns:a16="http://schemas.microsoft.com/office/drawing/2014/main" id="{1D42B58B-98F2-4855-ACCF-FA155E7E97D9}"/>
              </a:ext>
            </a:extLst>
          </p:cNvPr>
          <p:cNvSpPr txBox="1"/>
          <p:nvPr/>
        </p:nvSpPr>
        <p:spPr>
          <a:xfrm>
            <a:off x="5496637" y="1145566"/>
            <a:ext cx="611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fr-FR" altLang="ja-JP" sz="2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+10 Volume UP  </a:t>
            </a:r>
            <a:endParaRPr kumimoji="1" lang="ja-JP" altLang="en-US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8">
            <a:extLst>
              <a:ext uri="{FF2B5EF4-FFF2-40B4-BE49-F238E27FC236}">
                <a16:creationId xmlns:a16="http://schemas.microsoft.com/office/drawing/2014/main" id="{FC336DFB-E1CB-4156-9C3E-AD4314157E5B}"/>
              </a:ext>
            </a:extLst>
          </p:cNvPr>
          <p:cNvSpPr txBox="1"/>
          <p:nvPr/>
        </p:nvSpPr>
        <p:spPr>
          <a:xfrm>
            <a:off x="8363784" y="6036892"/>
            <a:ext cx="611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fr-FR" altLang="ja-JP" sz="2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-10 Volume DOWN  </a:t>
            </a:r>
            <a:endParaRPr kumimoji="1" lang="ja-JP" altLang="en-US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角丸四角形 15">
            <a:extLst>
              <a:ext uri="{FF2B5EF4-FFF2-40B4-BE49-F238E27FC236}">
                <a16:creationId xmlns:a16="http://schemas.microsoft.com/office/drawing/2014/main" id="{1ABE6D8C-9D17-4A6F-A58D-350B68DDBB94}"/>
              </a:ext>
            </a:extLst>
          </p:cNvPr>
          <p:cNvSpPr/>
          <p:nvPr/>
        </p:nvSpPr>
        <p:spPr>
          <a:xfrm>
            <a:off x="1500473" y="4586823"/>
            <a:ext cx="853655" cy="37441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altLang="ja-JP" dirty="0"/>
          </a:p>
          <a:p>
            <a:pPr algn="ctr"/>
            <a:endParaRPr kumimoji="1" lang="en-GB" altLang="ja-JP" dirty="0"/>
          </a:p>
          <a:p>
            <a:pPr algn="ctr"/>
            <a:endParaRPr kumimoji="1" lang="en-GB" altLang="ja-JP" dirty="0"/>
          </a:p>
          <a:p>
            <a:pPr algn="ctr"/>
            <a:r>
              <a:rPr kumimoji="1" lang="en-GB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P1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角丸四角形 15">
            <a:extLst>
              <a:ext uri="{FF2B5EF4-FFF2-40B4-BE49-F238E27FC236}">
                <a16:creationId xmlns:a16="http://schemas.microsoft.com/office/drawing/2014/main" id="{D51EB8EA-6CB7-4E54-840E-0BCE33E80A1A}"/>
              </a:ext>
            </a:extLst>
          </p:cNvPr>
          <p:cNvSpPr/>
          <p:nvPr/>
        </p:nvSpPr>
        <p:spPr>
          <a:xfrm>
            <a:off x="3455377" y="3940766"/>
            <a:ext cx="853655" cy="37441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altLang="ja-JP" dirty="0"/>
          </a:p>
          <a:p>
            <a:pPr algn="ctr"/>
            <a:endParaRPr kumimoji="1" lang="en-GB" altLang="ja-JP" dirty="0"/>
          </a:p>
          <a:p>
            <a:pPr algn="ctr"/>
            <a:endParaRPr kumimoji="1" lang="en-GB" altLang="ja-JP" dirty="0"/>
          </a:p>
          <a:p>
            <a:pPr algn="ctr"/>
            <a:r>
              <a:rPr kumimoji="1" lang="en-GB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P2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楕円 10">
            <a:extLst>
              <a:ext uri="{FF2B5EF4-FFF2-40B4-BE49-F238E27FC236}">
                <a16:creationId xmlns:a16="http://schemas.microsoft.com/office/drawing/2014/main" id="{8D7B9CFB-F4CF-405C-9AAC-15F207E47432}"/>
              </a:ext>
            </a:extLst>
          </p:cNvPr>
          <p:cNvSpPr/>
          <p:nvPr/>
        </p:nvSpPr>
        <p:spPr>
          <a:xfrm>
            <a:off x="2873780" y="1172235"/>
            <a:ext cx="1754477" cy="16415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On RX</a:t>
            </a:r>
          </a:p>
        </p:txBody>
      </p:sp>
      <p:sp>
        <p:nvSpPr>
          <p:cNvPr id="17" name="テキスト ボックス 8">
            <a:extLst>
              <a:ext uri="{FF2B5EF4-FFF2-40B4-BE49-F238E27FC236}">
                <a16:creationId xmlns:a16="http://schemas.microsoft.com/office/drawing/2014/main" id="{8E5EFFF3-7D1B-4A5C-A086-97C18C216CEF}"/>
              </a:ext>
            </a:extLst>
          </p:cNvPr>
          <p:cNvSpPr txBox="1"/>
          <p:nvPr/>
        </p:nvSpPr>
        <p:spPr>
          <a:xfrm>
            <a:off x="8903625" y="1589046"/>
            <a:ext cx="328837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Construction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Airport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Sports event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Concert venue</a:t>
            </a:r>
          </a:p>
          <a:p>
            <a:r>
              <a:rPr kumimoji="1" lang="en-GB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Festival   etc..</a:t>
            </a:r>
          </a:p>
          <a:p>
            <a:endParaRPr kumimoji="1" lang="ja-JP" altLang="en-US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8">
            <a:extLst>
              <a:ext uri="{FF2B5EF4-FFF2-40B4-BE49-F238E27FC236}">
                <a16:creationId xmlns:a16="http://schemas.microsoft.com/office/drawing/2014/main" id="{74406FBF-F308-4443-8BE1-7A639712B518}"/>
              </a:ext>
            </a:extLst>
          </p:cNvPr>
          <p:cNvSpPr txBox="1"/>
          <p:nvPr/>
        </p:nvSpPr>
        <p:spPr>
          <a:xfrm>
            <a:off x="83730" y="6394430"/>
            <a:ext cx="713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GB" altLang="ja-JP" sz="2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*Volume comes back to original level once RX ends</a:t>
            </a:r>
            <a:endParaRPr kumimoji="1" lang="ja-JP" altLang="en-US" sz="2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99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41C6-E9E9-4E58-A99A-13BE9C04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800" y="612775"/>
            <a:ext cx="6540500" cy="492125"/>
          </a:xfrm>
        </p:spPr>
        <p:txBody>
          <a:bodyPr>
            <a:noAutofit/>
          </a:bodyPr>
          <a:lstStyle/>
          <a:p>
            <a:r>
              <a:rPr lang="en-US" sz="2800" dirty="0"/>
              <a:t>Reasons to Select the WLAN System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7E3CC2-500E-4E23-867B-EF9EBF82FDB5}"/>
              </a:ext>
            </a:extLst>
          </p:cNvPr>
          <p:cNvSpPr/>
          <p:nvPr/>
        </p:nvSpPr>
        <p:spPr>
          <a:xfrm>
            <a:off x="309032" y="1726906"/>
            <a:ext cx="114513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ヒラギノ角ゴ Pro W3" pitchFamily="-84" charset="-128"/>
              </a:rPr>
              <a:t>There is no RF coverage in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ヒラギノ角ゴ Pro W3" pitchFamily="-84" charset="-128"/>
              </a:rPr>
              <a:t>Cellular plan or recurring costs are too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ヒラギノ角ゴ Pro W3" pitchFamily="-84" charset="-128"/>
              </a:rPr>
              <a:t>No budget for a new RF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ヒラギノ角ゴ Pro W3" pitchFamily="-84" charset="-128"/>
              </a:rPr>
              <a:t>Cost of maintaining existing RF system is not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ヒラギノ角ゴ Pro W3" pitchFamily="-84" charset="-128"/>
              </a:rPr>
              <a:t>Customers need a communications solution ASAP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ヒラギノ角ゴ Pro W3" pitchFamily="-84" charset="-128"/>
              </a:rPr>
              <a:t>Multi-site comms are required at a nominal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ヒラギノ角ゴ Pro W3" pitchFamily="-84" charset="-128"/>
              </a:rPr>
              <a:t>Customers want to purchase and own a cost effective communications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ヒラギノ角ゴ Pro W3" pitchFamily="-84" charset="-128"/>
              </a:rPr>
              <a:t>Existing LMR is not upgradeable or supported (Passport/LTR)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400" dirty="0">
              <a:ea typeface="ヒラギノ角ゴ Pro W3" pitchFamily="-84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5C291E-74F9-42A8-9DE1-65E95E2FF04B}"/>
              </a:ext>
            </a:extLst>
          </p:cNvPr>
          <p:cNvGrpSpPr/>
          <p:nvPr/>
        </p:nvGrpSpPr>
        <p:grpSpPr>
          <a:xfrm>
            <a:off x="7632700" y="1585694"/>
            <a:ext cx="4419600" cy="2091856"/>
            <a:chOff x="2761024" y="2022139"/>
            <a:chExt cx="2895600" cy="17314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15B099-D4C6-4AAA-B3C6-AF904A71B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761024" y="2145273"/>
              <a:ext cx="2895600" cy="15113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81D3BD-45AB-4C3F-9670-40D7DCF05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8589" y="2648732"/>
              <a:ext cx="2336800" cy="11049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84B1C2-0A96-4BF4-B477-93748F7F8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7406" y="2708598"/>
              <a:ext cx="508000" cy="279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11FFA3-33CB-4E6A-982F-8AF9677DE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7423" y="2708598"/>
              <a:ext cx="596900" cy="571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2596A-A4D2-4AE7-9405-3675B638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560" y="2022139"/>
              <a:ext cx="152400" cy="457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09088B-5680-436D-A895-6A1CE7CB7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4232" y="2200516"/>
              <a:ext cx="152400" cy="457200"/>
            </a:xfrm>
            <a:prstGeom prst="rect">
              <a:avLst/>
            </a:prstGeom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2F540528-36E3-43BB-BA62-FAA960238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3913" y="1511808"/>
            <a:ext cx="557926" cy="72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CB677-C45D-49B8-B5F7-C49B9456B55F}"/>
              </a:ext>
            </a:extLst>
          </p:cNvPr>
          <p:cNvSpPr txBox="1"/>
          <p:nvPr/>
        </p:nvSpPr>
        <p:spPr>
          <a:xfrm>
            <a:off x="9260791" y="2619951"/>
            <a:ext cx="1073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WLAN Radio</a:t>
            </a:r>
          </a:p>
          <a:p>
            <a:r>
              <a:rPr lang="en-US" sz="1400" b="1" dirty="0"/>
              <a:t>IP110H Series</a:t>
            </a:r>
          </a:p>
        </p:txBody>
      </p:sp>
    </p:spTree>
    <p:extLst>
      <p:ext uri="{BB962C8B-B14F-4D97-AF65-F5344CB8AC3E}">
        <p14:creationId xmlns:p14="http://schemas.microsoft.com/office/powerpoint/2010/main" val="2020372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1A8392-9CCF-4535-B8E9-306691A0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81" y="1783529"/>
            <a:ext cx="10626646" cy="2719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3AA15-D96F-491A-8462-88444702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612775"/>
            <a:ext cx="5486400" cy="492125"/>
          </a:xfrm>
        </p:spPr>
        <p:txBody>
          <a:bodyPr>
            <a:noAutofit/>
          </a:bodyPr>
          <a:lstStyle/>
          <a:p>
            <a:r>
              <a:rPr lang="en-US" sz="2800" dirty="0"/>
              <a:t>Customization of Startup Screen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C01A8C30-FAA7-4DFA-B1AA-C344E74FB84E}"/>
              </a:ext>
            </a:extLst>
          </p:cNvPr>
          <p:cNvSpPr txBox="1"/>
          <p:nvPr/>
        </p:nvSpPr>
        <p:spPr>
          <a:xfrm>
            <a:off x="0" y="1142512"/>
            <a:ext cx="4426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0" u="sng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Settings </a:t>
            </a:r>
            <a:r>
              <a:rPr lang="en-US" altLang="ja-JP" sz="2000" b="1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Menu on Controller</a:t>
            </a:r>
            <a:endParaRPr kumimoji="1" lang="ja-JP" altLang="en-US" sz="2000" b="1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角を丸くする 19">
            <a:extLst>
              <a:ext uri="{FF2B5EF4-FFF2-40B4-BE49-F238E27FC236}">
                <a16:creationId xmlns:a16="http://schemas.microsoft.com/office/drawing/2014/main" id="{C2E0EFA1-ADB0-49B5-AAE8-7E67446606D1}"/>
              </a:ext>
            </a:extLst>
          </p:cNvPr>
          <p:cNvSpPr/>
          <p:nvPr/>
        </p:nvSpPr>
        <p:spPr>
          <a:xfrm>
            <a:off x="4980929" y="4131763"/>
            <a:ext cx="1126591" cy="2964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14">
            <a:extLst>
              <a:ext uri="{FF2B5EF4-FFF2-40B4-BE49-F238E27FC236}">
                <a16:creationId xmlns:a16="http://schemas.microsoft.com/office/drawing/2014/main" id="{2DEC3732-E7BE-4C0F-850B-AD1055C88D31}"/>
              </a:ext>
            </a:extLst>
          </p:cNvPr>
          <p:cNvSpPr txBox="1"/>
          <p:nvPr/>
        </p:nvSpPr>
        <p:spPr>
          <a:xfrm>
            <a:off x="255604" y="5271937"/>
            <a:ext cx="5661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0" i="0" dirty="0">
                <a:solidFill>
                  <a:srgbClr val="FF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en-US" altLang="ja-JP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Maximum of</a:t>
            </a:r>
            <a:r>
              <a:rPr lang="en-US" altLang="ja-JP" b="0" i="0" dirty="0">
                <a:solidFill>
                  <a:srgbClr val="FF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8 upper/lower-case letters</a:t>
            </a:r>
          </a:p>
          <a:p>
            <a:r>
              <a:rPr kumimoji="1" lang="en-US" altLang="ja-JP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including space</a:t>
            </a:r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4">
            <a:extLst>
              <a:ext uri="{FF2B5EF4-FFF2-40B4-BE49-F238E27FC236}">
                <a16:creationId xmlns:a16="http://schemas.microsoft.com/office/drawing/2014/main" id="{D0716D9B-F724-4905-BDFB-2C27CE9E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17901" y="1999398"/>
            <a:ext cx="3174888" cy="5262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14BD54-EEB0-4A6A-942E-9EEF75148149}"/>
              </a:ext>
            </a:extLst>
          </p:cNvPr>
          <p:cNvSpPr txBox="1"/>
          <p:nvPr/>
        </p:nvSpPr>
        <p:spPr>
          <a:xfrm>
            <a:off x="7057351" y="3172243"/>
            <a:ext cx="4505708" cy="23947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IA Radio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Now Loading </a:t>
            </a:r>
          </a:p>
        </p:txBody>
      </p:sp>
    </p:spTree>
    <p:extLst>
      <p:ext uri="{BB962C8B-B14F-4D97-AF65-F5344CB8AC3E}">
        <p14:creationId xmlns:p14="http://schemas.microsoft.com/office/powerpoint/2010/main" val="958257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D5B-1EDB-4412-BBF9-0A545A09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Other Features</a:t>
            </a:r>
          </a:p>
        </p:txBody>
      </p:sp>
      <p:sp>
        <p:nvSpPr>
          <p:cNvPr id="3" name="テキスト ボックス 1">
            <a:extLst>
              <a:ext uri="{FF2B5EF4-FFF2-40B4-BE49-F238E27FC236}">
                <a16:creationId xmlns:a16="http://schemas.microsoft.com/office/drawing/2014/main" id="{EFA36A60-55EC-4A1B-A8ED-37B488962CF7}"/>
              </a:ext>
            </a:extLst>
          </p:cNvPr>
          <p:cNvSpPr txBox="1"/>
          <p:nvPr/>
        </p:nvSpPr>
        <p:spPr>
          <a:xfrm>
            <a:off x="415761" y="1410355"/>
            <a:ext cx="1129726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eiryo UI" panose="020B0604030504040204" pitchFamily="50" charset="-128"/>
                <a:cs typeface="+mn-cs"/>
              </a:rPr>
              <a:t>One Touch PTT (Hands-free operation)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solidFill>
                  <a:srgbClr val="000000"/>
                </a:solidFill>
                <a:ea typeface="Meiryo UI" panose="020B0604030504040204" pitchFamily="50" charset="-128"/>
              </a:rPr>
              <a:t>K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eiryo UI" panose="020B0604030504040204" pitchFamily="50" charset="-128"/>
                <a:cs typeface="+mn-cs"/>
              </a:rPr>
              <a:t>eep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eiryo UI" panose="020B0604030504040204" pitchFamily="50" charset="-128"/>
                <a:cs typeface="+mn-cs"/>
              </a:rPr>
              <a:t> PTT on by pressing [PTT] switch / undo it by pressing [PTT] again. </a:t>
            </a:r>
            <a:endParaRPr lang="en-US" altLang="ja-JP" sz="1000" dirty="0">
              <a:solidFill>
                <a:srgbClr val="000000"/>
              </a:solidFill>
              <a:ea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0000"/>
                </a:solidFill>
                <a:ea typeface="Meiryo UI" panose="020B0604030504040204" pitchFamily="50" charset="-128"/>
              </a:rPr>
              <a:t>Recording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ea typeface="Meiryo UI" panose="020B0604030504040204" pitchFamily="50" charset="-128"/>
              </a:rPr>
              <a:t>Record the received call until it ends. A total of 4 mins or a maximum of 10 recordings, whichever is greater. </a:t>
            </a:r>
            <a:endParaRPr lang="en-US" altLang="ja-JP" sz="1000" dirty="0">
              <a:solidFill>
                <a:srgbClr val="000000"/>
              </a:solidFill>
              <a:ea typeface="Meiryo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0000"/>
                </a:solidFill>
                <a:ea typeface="Meiryo UI" panose="020B0604030504040204" pitchFamily="50" charset="-128"/>
              </a:rPr>
              <a:t>Care Charge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ea typeface="Meiryo UI" panose="020B0604030504040204" pitchFamily="50" charset="-128"/>
              </a:rPr>
              <a:t>Keep the battery capacity in 60-70% while charged. This will prolong the usable life of the batteries</a:t>
            </a:r>
            <a:endParaRPr lang="en-US" altLang="ja-JP" sz="1000" dirty="0">
              <a:solidFill>
                <a:srgbClr val="000000"/>
              </a:solidFill>
              <a:ea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0000"/>
                </a:solidFill>
                <a:ea typeface="Meiryo UI" panose="020B0604030504040204" pitchFamily="50" charset="-128"/>
              </a:rPr>
              <a:t>Minimum Volume Preset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ea typeface="Meiryo UI" panose="020B0604030504040204" pitchFamily="50" charset="-128"/>
              </a:rPr>
              <a:t>Able to program the minimum volume level (”0” by default).</a:t>
            </a:r>
            <a:endParaRPr lang="en-US" altLang="ja-JP" sz="1000" dirty="0">
              <a:solidFill>
                <a:srgbClr val="000000"/>
              </a:solidFill>
              <a:ea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0000"/>
                </a:solidFill>
                <a:ea typeface="Meiryo UI" panose="020B0604030504040204" pitchFamily="50" charset="-128"/>
              </a:rPr>
              <a:t>Vibration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ea typeface="Meiryo UI" panose="020B0604030504040204" pitchFamily="50" charset="-128"/>
              </a:rPr>
              <a:t>Vibrates when receiving a call depending on the Controller setting.</a:t>
            </a:r>
            <a:endParaRPr lang="en-US" altLang="ja-JP" sz="1000" dirty="0">
              <a:solidFill>
                <a:srgbClr val="000000"/>
              </a:solidFill>
              <a:ea typeface="Meiryo UI" panose="020B0604030504040204" pitchFamily="50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eiryo UI" panose="020B0604030504040204" pitchFamily="50" charset="-128"/>
                <a:cs typeface="+mn-cs"/>
              </a:rPr>
              <a:t>Alert</a:t>
            </a:r>
            <a:endParaRPr lang="en-US" altLang="ja-JP" sz="2400" dirty="0">
              <a:solidFill>
                <a:srgbClr val="000000"/>
              </a:solidFill>
              <a:ea typeface="Meiryo UI" panose="020B0604030504040204" pitchFamily="50" charset="-128"/>
            </a:endParaRP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solidFill>
                  <a:srgbClr val="000000"/>
                </a:solidFill>
                <a:ea typeface="Meiryo UI" panose="020B0604030504040204" pitchFamily="50" charset="-128"/>
              </a:rPr>
              <a:t>Notify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eiryo UI" panose="020B0604030504040204" pitchFamily="50" charset="-128"/>
                <a:cs typeface="+mn-cs"/>
              </a:rPr>
              <a:t>when you are out of the Wi-Fi area depending on the Controller setting.</a:t>
            </a:r>
          </a:p>
          <a:p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571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A0D4-ACD1-4A1D-B92B-74446288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901" y="612775"/>
            <a:ext cx="7797800" cy="492125"/>
          </a:xfrm>
        </p:spPr>
        <p:txBody>
          <a:bodyPr>
            <a:noAutofit/>
          </a:bodyPr>
          <a:lstStyle/>
          <a:p>
            <a:r>
              <a:rPr lang="en-GB" altLang="ja-JP" sz="2800" dirty="0"/>
              <a:t>Basic Specifications in comparison with IP100H</a:t>
            </a:r>
            <a:endParaRPr lang="en-US" sz="2800" dirty="0"/>
          </a:p>
        </p:txBody>
      </p:sp>
      <p:sp>
        <p:nvSpPr>
          <p:cNvPr id="3" name="楕円 6">
            <a:extLst>
              <a:ext uri="{FF2B5EF4-FFF2-40B4-BE49-F238E27FC236}">
                <a16:creationId xmlns:a16="http://schemas.microsoft.com/office/drawing/2014/main" id="{E800CC33-E9F4-4BFC-8D21-6D8548661759}"/>
              </a:ext>
            </a:extLst>
          </p:cNvPr>
          <p:cNvSpPr/>
          <p:nvPr/>
        </p:nvSpPr>
        <p:spPr>
          <a:xfrm>
            <a:off x="963022" y="5550897"/>
            <a:ext cx="9937030" cy="1208851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5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LIGHT AND COMPACT</a:t>
            </a:r>
          </a:p>
          <a:p>
            <a:pPr algn="ctr"/>
            <a:r>
              <a:rPr lang="en-US" altLang="ja-JP" sz="25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BUT</a:t>
            </a:r>
          </a:p>
          <a:p>
            <a:pPr algn="ctr"/>
            <a:r>
              <a:rPr lang="en-US" altLang="ja-JP" sz="25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TOUGH AND RUGGED</a:t>
            </a:r>
            <a:endParaRPr lang="en-GB" sz="25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" name="表 9">
            <a:extLst>
              <a:ext uri="{FF2B5EF4-FFF2-40B4-BE49-F238E27FC236}">
                <a16:creationId xmlns:a16="http://schemas.microsoft.com/office/drawing/2014/main" id="{927547A2-4AEF-44B8-A906-3BDA5790C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275019"/>
              </p:ext>
            </p:extLst>
          </p:nvPr>
        </p:nvGraphicFramePr>
        <p:xfrm>
          <a:off x="643645" y="1317573"/>
          <a:ext cx="10575783" cy="4135232"/>
        </p:xfrm>
        <a:graphic>
          <a:graphicData uri="http://schemas.openxmlformats.org/drawingml/2006/table">
            <a:tbl>
              <a:tblPr/>
              <a:tblGrid>
                <a:gridCol w="3308797">
                  <a:extLst>
                    <a:ext uri="{9D8B030D-6E8A-4147-A177-3AD203B41FA5}">
                      <a16:colId xmlns:a16="http://schemas.microsoft.com/office/drawing/2014/main" val="2400720431"/>
                    </a:ext>
                  </a:extLst>
                </a:gridCol>
                <a:gridCol w="3633493">
                  <a:extLst>
                    <a:ext uri="{9D8B030D-6E8A-4147-A177-3AD203B41FA5}">
                      <a16:colId xmlns:a16="http://schemas.microsoft.com/office/drawing/2014/main" val="890716949"/>
                    </a:ext>
                  </a:extLst>
                </a:gridCol>
                <a:gridCol w="3633493">
                  <a:extLst>
                    <a:ext uri="{9D8B030D-6E8A-4147-A177-3AD203B41FA5}">
                      <a16:colId xmlns:a16="http://schemas.microsoft.com/office/drawing/2014/main" val="3547955727"/>
                    </a:ext>
                  </a:extLst>
                </a:gridCol>
              </a:tblGrid>
              <a:tr h="59124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IP100H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IP110H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235006"/>
                  </a:ext>
                </a:extLst>
              </a:tr>
              <a:tr h="591245"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Wireless Standards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IEEE 802.11 a/b/g/n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IEEE802.11 a/b/g/n/</a:t>
                      </a:r>
                      <a:r>
                        <a:rPr lang="pt-B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202524"/>
                  </a:ext>
                </a:extLst>
              </a:tr>
              <a:tr h="591245">
                <a:tc>
                  <a:txBody>
                    <a:bodyPr/>
                    <a:lstStyle/>
                    <a:p>
                      <a:pPr algn="l" fontAlgn="t"/>
                      <a:r>
                        <a:rPr lang="pt-BR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Dimensions (W×H×D)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58×95×26.4mm (with Battery)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57 × 96.9 × 25.1 mm</a:t>
                      </a:r>
                      <a:b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*Built-in Battery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63328"/>
                  </a:ext>
                </a:extLst>
              </a:tr>
              <a:tr h="591245"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Weight (approx.)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205g (with Battery and Antenna)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0" i="0" u="none" strike="noStrike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146g </a:t>
                      </a:r>
                      <a:br>
                        <a:rPr lang="en-GB" sz="1300" b="0" i="0" u="none" strike="noStrike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lang="en-GB" sz="1300" b="0" i="0" u="none" strike="noStrike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*Built-in Battery and Antenna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872370"/>
                  </a:ext>
                </a:extLst>
              </a:tr>
              <a:tr h="591245"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IP Rating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IPX7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IP67 / IP54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067701"/>
                  </a:ext>
                </a:extLst>
              </a:tr>
              <a:tr h="591245"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AF Output Power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400mW typ.  (Internal SP)</a:t>
                      </a:r>
                      <a:br>
                        <a:rPr lang="sv-SE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lang="sv-SE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200mW typ.  (External SP)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300" b="0" i="0" u="none" strike="noStrike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1000 mW typ. (Internal SP)</a:t>
                      </a:r>
                      <a:br>
                        <a:rPr lang="sv-SE" sz="1300" b="0" i="0" u="none" strike="noStrike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lang="sv-SE" sz="1300" b="0" i="0" u="none" strike="noStrike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300 mW typ. (External SP)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809129"/>
                  </a:ext>
                </a:extLst>
              </a:tr>
              <a:tr h="587762"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Security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WEP (64/128-bit), WPA-PSK (TKIP/AES), WPA2-PSK (TKIP/AES)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WEP (64/128-bit), </a:t>
                      </a:r>
                      <a:r>
                        <a:rPr lang="en-GB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WPA2-Enterprise</a:t>
                      </a:r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</a:p>
                    <a:p>
                      <a:pPr algn="l" fontAlgn="t"/>
                      <a:r>
                        <a:rPr lang="en-GB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WPA-Enterprise</a:t>
                      </a:r>
                      <a:r>
                        <a:rPr lang="en-GB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 WPA-PSK, WPA2-PSK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769391"/>
                  </a:ext>
                </a:extLst>
              </a:tr>
            </a:tbl>
          </a:graphicData>
        </a:graphic>
      </p:graphicFrame>
      <p:cxnSp>
        <p:nvCxnSpPr>
          <p:cNvPr id="5" name="直線コネクタ 10">
            <a:extLst>
              <a:ext uri="{FF2B5EF4-FFF2-40B4-BE49-F238E27FC236}">
                <a16:creationId xmlns:a16="http://schemas.microsoft.com/office/drawing/2014/main" id="{13D5684C-0371-4119-89CA-3DB694DF2D46}"/>
              </a:ext>
            </a:extLst>
          </p:cNvPr>
          <p:cNvCxnSpPr>
            <a:cxnSpLocks/>
          </p:cNvCxnSpPr>
          <p:nvPr/>
        </p:nvCxnSpPr>
        <p:spPr>
          <a:xfrm>
            <a:off x="643646" y="1219481"/>
            <a:ext cx="3293354" cy="573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3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AA15-D96F-491A-8462-88444702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100" y="612775"/>
            <a:ext cx="6878864" cy="492125"/>
          </a:xfrm>
        </p:spPr>
        <p:txBody>
          <a:bodyPr>
            <a:noAutofit/>
          </a:bodyPr>
          <a:lstStyle/>
          <a:p>
            <a:r>
              <a:rPr lang="en-GB" altLang="ja-JP" sz="2800" dirty="0"/>
              <a:t>Functions in comparison with IP100H</a:t>
            </a:r>
            <a:endParaRPr lang="en-US" sz="2800" dirty="0"/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C248EA55-67B4-44D6-B4E1-A8FAF66E11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719633"/>
              </p:ext>
            </p:extLst>
          </p:nvPr>
        </p:nvGraphicFramePr>
        <p:xfrm>
          <a:off x="627063" y="1325563"/>
          <a:ext cx="9856787" cy="487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Worksheet" r:id="rId3" imgW="4381656" imgH="2489246" progId="Excel.Sheet.12">
                  <p:embed/>
                </p:oleObj>
              </mc:Choice>
              <mc:Fallback>
                <p:oleObj name="Worksheet" r:id="rId3" imgW="4381656" imgH="2489246" progId="Excel.Sheet.12">
                  <p:embed/>
                  <p:pic>
                    <p:nvPicPr>
                      <p:cNvPr id="3" name="オブジェクト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063" y="1325563"/>
                        <a:ext cx="9856787" cy="487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2678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441E4E6-11B9-4CCC-A088-E90E05B5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81" y="1988233"/>
            <a:ext cx="1660754" cy="711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ABD5B-1EDB-4412-BBF9-0A545A09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198" y="563891"/>
            <a:ext cx="5909129" cy="492125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000000"/>
                </a:solidFill>
                <a:ea typeface="Meiryo" panose="020B0604030504040204" pitchFamily="50" charset="-128"/>
              </a:rPr>
              <a:t>Basic System Example with IP110H</a:t>
            </a:r>
            <a:endParaRPr lang="en-US" sz="2800" dirty="0"/>
          </a:p>
        </p:txBody>
      </p:sp>
      <p:sp>
        <p:nvSpPr>
          <p:cNvPr id="3" name="テキスト ボックス 4">
            <a:extLst>
              <a:ext uri="{FF2B5EF4-FFF2-40B4-BE49-F238E27FC236}">
                <a16:creationId xmlns:a16="http://schemas.microsoft.com/office/drawing/2014/main" id="{F127BAE3-696F-4A3D-8033-388FA3EE55F2}"/>
              </a:ext>
            </a:extLst>
          </p:cNvPr>
          <p:cNvSpPr txBox="1"/>
          <p:nvPr/>
        </p:nvSpPr>
        <p:spPr>
          <a:xfrm>
            <a:off x="2839605" y="1613020"/>
            <a:ext cx="187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IP1100CV</a:t>
            </a:r>
          </a:p>
        </p:txBody>
      </p:sp>
      <p:sp>
        <p:nvSpPr>
          <p:cNvPr id="4" name="テキスト ボックス 7">
            <a:extLst>
              <a:ext uri="{FF2B5EF4-FFF2-40B4-BE49-F238E27FC236}">
                <a16:creationId xmlns:a16="http://schemas.microsoft.com/office/drawing/2014/main" id="{C37AE763-CC53-455F-99D6-3B921D86A055}"/>
              </a:ext>
            </a:extLst>
          </p:cNvPr>
          <p:cNvSpPr txBox="1"/>
          <p:nvPr/>
        </p:nvSpPr>
        <p:spPr>
          <a:xfrm>
            <a:off x="0" y="3325710"/>
            <a:ext cx="187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Wireless AP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AP-95M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884DCA-12A6-4F1F-B464-45E1A6EFB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1213" y="4844434"/>
            <a:ext cx="777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F02A41-1E4B-408F-B9C1-3F9DFEE3B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7941" y="4844435"/>
            <a:ext cx="777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C86D155-BD62-43B9-A483-69E277E17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8638" y="4844436"/>
            <a:ext cx="777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3A5B5F7-9556-4E99-8328-8A04F43E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65713" y="4844433"/>
            <a:ext cx="777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B55D8F-945B-4801-B2DE-F42A5180A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2441" y="4844434"/>
            <a:ext cx="777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AE0D59D-6D1E-4749-BAAA-255817B8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3138" y="4844435"/>
            <a:ext cx="777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コネクタ 3">
            <a:extLst>
              <a:ext uri="{FF2B5EF4-FFF2-40B4-BE49-F238E27FC236}">
                <a16:creationId xmlns:a16="http://schemas.microsoft.com/office/drawing/2014/main" id="{BFC39B8D-A919-45E3-9147-2E745350255E}"/>
              </a:ext>
            </a:extLst>
          </p:cNvPr>
          <p:cNvCxnSpPr>
            <a:cxnSpLocks/>
          </p:cNvCxnSpPr>
          <p:nvPr/>
        </p:nvCxnSpPr>
        <p:spPr>
          <a:xfrm>
            <a:off x="5989739" y="2550253"/>
            <a:ext cx="63442" cy="15443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6">
            <a:extLst>
              <a:ext uri="{FF2B5EF4-FFF2-40B4-BE49-F238E27FC236}">
                <a16:creationId xmlns:a16="http://schemas.microsoft.com/office/drawing/2014/main" id="{BF4AC759-D975-4A78-BC2F-8E4C376B52DF}"/>
              </a:ext>
            </a:extLst>
          </p:cNvPr>
          <p:cNvCxnSpPr/>
          <p:nvPr/>
        </p:nvCxnSpPr>
        <p:spPr>
          <a:xfrm>
            <a:off x="2190794" y="3901178"/>
            <a:ext cx="825270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8260CED7-9FA9-4E72-9C7D-0A3B2135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191" y="3330475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7675F48B-BCD4-4C0C-A638-34EF068C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9295" y="3325710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E58745FD-FCE7-4BE3-B611-8284169B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891" y="3330475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15E683B2-DF94-41C6-B1B4-B8F37F02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96236">
            <a:off x="2402456" y="4095638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C3CCEF47-0DDE-41CF-8A3D-D1908222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96236">
            <a:off x="6232494" y="4095637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6DF75145-6672-4C01-BCB6-A869FE79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96236">
            <a:off x="10362716" y="4033466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図 24">
            <a:extLst>
              <a:ext uri="{FF2B5EF4-FFF2-40B4-BE49-F238E27FC236}">
                <a16:creationId xmlns:a16="http://schemas.microsoft.com/office/drawing/2014/main" id="{0B59573F-F330-43FE-99CF-109162A6A0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5669">
            <a:off x="8041588" y="2054395"/>
            <a:ext cx="1237954" cy="428133"/>
          </a:xfrm>
          <a:prstGeom prst="rect">
            <a:avLst/>
          </a:prstGeom>
        </p:spPr>
      </p:pic>
      <p:sp>
        <p:nvSpPr>
          <p:cNvPr id="22" name="テキスト ボックス 26">
            <a:extLst>
              <a:ext uri="{FF2B5EF4-FFF2-40B4-BE49-F238E27FC236}">
                <a16:creationId xmlns:a16="http://schemas.microsoft.com/office/drawing/2014/main" id="{D32C159C-5F27-4304-AB10-20E060E49B1A}"/>
              </a:ext>
            </a:extLst>
          </p:cNvPr>
          <p:cNvSpPr txBox="1"/>
          <p:nvPr/>
        </p:nvSpPr>
        <p:spPr>
          <a:xfrm>
            <a:off x="6553672" y="1574076"/>
            <a:ext cx="1873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  <a:cs typeface="Microsoft Himalaya" panose="01010100010101010101" pitchFamily="2" charset="0"/>
              </a:rPr>
              <a:t>or</a:t>
            </a:r>
            <a:endParaRPr kumimoji="1" lang="ja-JP" altLang="en-US" sz="3000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24" name="テキスト ボックス 29">
            <a:extLst>
              <a:ext uri="{FF2B5EF4-FFF2-40B4-BE49-F238E27FC236}">
                <a16:creationId xmlns:a16="http://schemas.microsoft.com/office/drawing/2014/main" id="{E000C3CD-E13B-4E61-AB9A-7C620AB8B8DF}"/>
              </a:ext>
            </a:extLst>
          </p:cNvPr>
          <p:cNvSpPr txBox="1"/>
          <p:nvPr/>
        </p:nvSpPr>
        <p:spPr>
          <a:xfrm>
            <a:off x="7702724" y="1449729"/>
            <a:ext cx="187325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IP1500C</a:t>
            </a:r>
          </a:p>
          <a:p>
            <a:pPr algn="ctr"/>
            <a:r>
              <a:rPr kumimoji="1" lang="en-GB" altLang="ja-JP" sz="1300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*USB dongle</a:t>
            </a:r>
            <a:endParaRPr kumimoji="1" lang="en-US" altLang="ja-JP" sz="1300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25" name="テキスト ボックス 30">
            <a:extLst>
              <a:ext uri="{FF2B5EF4-FFF2-40B4-BE49-F238E27FC236}">
                <a16:creationId xmlns:a16="http://schemas.microsoft.com/office/drawing/2014/main" id="{D4E77AA8-D633-480F-B1CF-225F688A8DAE}"/>
              </a:ext>
            </a:extLst>
          </p:cNvPr>
          <p:cNvSpPr txBox="1"/>
          <p:nvPr/>
        </p:nvSpPr>
        <p:spPr>
          <a:xfrm>
            <a:off x="5240803" y="1494554"/>
            <a:ext cx="187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IP1000C**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26" name="テキスト ボックス 34">
            <a:extLst>
              <a:ext uri="{FF2B5EF4-FFF2-40B4-BE49-F238E27FC236}">
                <a16:creationId xmlns:a16="http://schemas.microsoft.com/office/drawing/2014/main" id="{7B312E24-CF83-4AE3-B61B-307A55ABF868}"/>
              </a:ext>
            </a:extLst>
          </p:cNvPr>
          <p:cNvSpPr txBox="1"/>
          <p:nvPr/>
        </p:nvSpPr>
        <p:spPr>
          <a:xfrm>
            <a:off x="-46107" y="5887971"/>
            <a:ext cx="4234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**IP1000C affects the functions</a:t>
            </a:r>
          </a:p>
          <a:p>
            <a:pPr marL="171450" indent="-171450">
              <a:buFontTx/>
              <a:buChar char="-"/>
            </a:pPr>
            <a:r>
              <a:rPr kumimoji="1" lang="en-US" altLang="ja-JP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Phone book limit 50 at max</a:t>
            </a:r>
          </a:p>
          <a:p>
            <a:pPr marL="171450" indent="-171450">
              <a:buFontTx/>
              <a:buChar char="-"/>
            </a:pPr>
            <a:r>
              <a:rPr kumimoji="1" lang="en-US" altLang="ja-JP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WLAN and certificate settings are configurable   only by CS-IP110H with WPA/WPA2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DA8512D-90EB-41E0-B8D4-F8C95170D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29" y="1056204"/>
            <a:ext cx="2079842" cy="1701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4671CB-7FE7-4A85-BBE1-A480D70EC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065" y="2097654"/>
            <a:ext cx="1483590" cy="327387"/>
          </a:xfrm>
          <a:prstGeom prst="rect">
            <a:avLst/>
          </a:prstGeom>
        </p:spPr>
      </p:pic>
      <p:sp>
        <p:nvSpPr>
          <p:cNvPr id="29" name="テキスト ボックス 4">
            <a:extLst>
              <a:ext uri="{FF2B5EF4-FFF2-40B4-BE49-F238E27FC236}">
                <a16:creationId xmlns:a16="http://schemas.microsoft.com/office/drawing/2014/main" id="{98B740DB-4674-4C6D-9FD8-E1C60493DEF8}"/>
              </a:ext>
            </a:extLst>
          </p:cNvPr>
          <p:cNvSpPr txBox="1"/>
          <p:nvPr/>
        </p:nvSpPr>
        <p:spPr>
          <a:xfrm>
            <a:off x="-106710" y="1680987"/>
            <a:ext cx="187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VE-PG4</a:t>
            </a:r>
          </a:p>
        </p:txBody>
      </p:sp>
    </p:spTree>
    <p:extLst>
      <p:ext uri="{BB962C8B-B14F-4D97-AF65-F5344CB8AC3E}">
        <p14:creationId xmlns:p14="http://schemas.microsoft.com/office/powerpoint/2010/main" val="3862914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A0D4-ACD1-4A1D-B92B-74446288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480" y="546743"/>
            <a:ext cx="4648200" cy="492125"/>
          </a:xfrm>
        </p:spPr>
        <p:txBody>
          <a:bodyPr>
            <a:normAutofit/>
          </a:bodyPr>
          <a:lstStyle/>
          <a:p>
            <a:r>
              <a:rPr lang="en-US" sz="2800" dirty="0"/>
              <a:t>Controllers</a:t>
            </a:r>
          </a:p>
        </p:txBody>
      </p:sp>
      <p:graphicFrame>
        <p:nvGraphicFramePr>
          <p:cNvPr id="3" name="表 7">
            <a:extLst>
              <a:ext uri="{FF2B5EF4-FFF2-40B4-BE49-F238E27FC236}">
                <a16:creationId xmlns:a16="http://schemas.microsoft.com/office/drawing/2014/main" id="{69E8921F-BC69-46F4-A0A1-C98B6A4C9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244332"/>
              </p:ext>
            </p:extLst>
          </p:nvPr>
        </p:nvGraphicFramePr>
        <p:xfrm>
          <a:off x="110445" y="1376409"/>
          <a:ext cx="8251040" cy="5333921"/>
        </p:xfrm>
        <a:graphic>
          <a:graphicData uri="http://schemas.openxmlformats.org/drawingml/2006/table">
            <a:tbl>
              <a:tblPr/>
              <a:tblGrid>
                <a:gridCol w="1999709">
                  <a:extLst>
                    <a:ext uri="{9D8B030D-6E8A-4147-A177-3AD203B41FA5}">
                      <a16:colId xmlns:a16="http://schemas.microsoft.com/office/drawing/2014/main" val="2400720431"/>
                    </a:ext>
                  </a:extLst>
                </a:gridCol>
                <a:gridCol w="2127738">
                  <a:extLst>
                    <a:ext uri="{9D8B030D-6E8A-4147-A177-3AD203B41FA5}">
                      <a16:colId xmlns:a16="http://schemas.microsoft.com/office/drawing/2014/main" val="1900496135"/>
                    </a:ext>
                  </a:extLst>
                </a:gridCol>
                <a:gridCol w="2110154">
                  <a:extLst>
                    <a:ext uri="{9D8B030D-6E8A-4147-A177-3AD203B41FA5}">
                      <a16:colId xmlns:a16="http://schemas.microsoft.com/office/drawing/2014/main" val="890716949"/>
                    </a:ext>
                  </a:extLst>
                </a:gridCol>
                <a:gridCol w="2013439">
                  <a:extLst>
                    <a:ext uri="{9D8B030D-6E8A-4147-A177-3AD203B41FA5}">
                      <a16:colId xmlns:a16="http://schemas.microsoft.com/office/drawing/2014/main" val="3547955727"/>
                    </a:ext>
                  </a:extLst>
                </a:gridCol>
              </a:tblGrid>
              <a:tr h="63460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 </a:t>
                      </a:r>
                      <a:endParaRPr lang="en-GB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VE-PG4</a:t>
                      </a:r>
                    </a:p>
                    <a:p>
                      <a:pPr algn="l" fontAlgn="ctr"/>
                      <a:endParaRPr lang="en-GB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IP1000C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GB" altLang="ja-JP" sz="12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icrosoft Himalaya" panose="01010100010101010101" pitchFamily="2" charset="0"/>
                        </a:rPr>
                        <a:t>IP1500C</a:t>
                      </a:r>
                      <a:endParaRPr kumimoji="1" lang="en-US" altLang="ja-JP" sz="1200" b="1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icrosoft Himalaya" panose="01010100010101010101" pitchFamily="2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235006"/>
                  </a:ext>
                </a:extLst>
              </a:tr>
              <a:tr h="988513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Terminal Capacity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100</a:t>
                      </a:r>
                    </a:p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*Links up to 11 IP1000C </a:t>
                      </a:r>
                    </a:p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via IP network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1000</a:t>
                      </a:r>
                    </a:p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*Expandable up to 5000 with additional license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202524"/>
                  </a:ext>
                </a:extLst>
              </a:tr>
              <a:tr h="647891"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Supply Form 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Hardware</a:t>
                      </a:r>
                    </a:p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Half size of a 19-inch rack</a:t>
                      </a:r>
                      <a:endParaRPr lang="pt-BR" sz="1200" b="0" i="0" u="none" strike="noStrike" dirty="0">
                        <a:solidFill>
                          <a:srgbClr val="282828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Hardware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USB dongle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*With Server requirement</a:t>
                      </a:r>
                    </a:p>
                    <a:p>
                      <a:pPr algn="l" fontAlgn="t"/>
                      <a:endParaRPr lang="en-GB" sz="1200" b="0" i="0" u="none" strike="noStrike" dirty="0">
                        <a:solidFill>
                          <a:srgbClr val="282828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63328"/>
                  </a:ext>
                </a:extLst>
              </a:tr>
              <a:tr h="515943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Dimension 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213 × 36.8 × 270 mm</a:t>
                      </a:r>
                    </a:p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*antenna excluded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232×38×168mm</a:t>
                      </a:r>
                    </a:p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---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02361"/>
                  </a:ext>
                </a:extLst>
              </a:tr>
              <a:tr h="46384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Weight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1.8 kgs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750 grams 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---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019161"/>
                  </a:ext>
                </a:extLst>
              </a:tr>
              <a:tr h="535828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Price Level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Middle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Low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High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872370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 err="1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RoIP</a:t>
                      </a:r>
                      <a:r>
                        <a:rPr lang="en-GB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Gateway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YES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NO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NO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067701"/>
                  </a:ext>
                </a:extLst>
              </a:tr>
              <a:tr h="53964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Phone Book Limit </a:t>
                      </a:r>
                    </a:p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on IP110H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500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500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69057"/>
                  </a:ext>
                </a:extLst>
              </a:tr>
              <a:tr h="64789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Microphone Connection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YES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NO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NO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147659"/>
                  </a:ext>
                </a:extLst>
              </a:tr>
            </a:tbl>
          </a:graphicData>
        </a:graphic>
      </p:graphicFrame>
      <p:pic>
        <p:nvPicPr>
          <p:cNvPr id="4" name="図 41">
            <a:extLst>
              <a:ext uri="{FF2B5EF4-FFF2-40B4-BE49-F238E27FC236}">
                <a16:creationId xmlns:a16="http://schemas.microsoft.com/office/drawing/2014/main" id="{071AB986-CB13-4BC8-93EF-BF0FE6F0B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8772" r="94737">
                        <a14:foregroundMark x1="42105" y1="60000" x2="42105" y2="60000"/>
                        <a14:foregroundMark x1="28070" y1="55000" x2="28070" y2="55000"/>
                        <a14:foregroundMark x1="22807" y1="60000" x2="22807" y2="60000"/>
                        <a14:foregroundMark x1="22807" y1="80000" x2="22807" y2="80000"/>
                        <a14:foregroundMark x1="96491" y1="65000" x2="96491" y2="65000"/>
                        <a14:foregroundMark x1="35088" y1="35000" x2="35088" y2="90000"/>
                        <a14:foregroundMark x1="47368" y1="30000" x2="47368" y2="30000"/>
                        <a14:foregroundMark x1="61404" y1="30000" x2="61404" y2="30000"/>
                        <a14:foregroundMark x1="77193" y1="35000" x2="77193" y2="35000"/>
                        <a14:foregroundMark x1="80702" y1="30000" x2="80702" y2="30000"/>
                        <a14:foregroundMark x1="70175" y1="30000" x2="70175" y2="30000"/>
                        <a14:foregroundMark x1="40351" y1="30000" x2="40351" y2="30000"/>
                        <a14:foregroundMark x1="54386" y1="30000" x2="54386" y2="30000"/>
                        <a14:foregroundMark x1="85965" y1="30000" x2="85965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70794">
            <a:off x="6968496" y="1472101"/>
            <a:ext cx="1237954" cy="428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4AEFD-24ED-42BB-A0A7-4A00CDF9C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293" y="1445860"/>
            <a:ext cx="1297474" cy="555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CE8474-BC15-4D31-8D60-9E86A6FD0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455" y="897070"/>
            <a:ext cx="1553970" cy="127133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A57ED0-0BB3-4A28-A2FE-C726FDDF5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96567"/>
              </p:ext>
            </p:extLst>
          </p:nvPr>
        </p:nvGraphicFramePr>
        <p:xfrm>
          <a:off x="8361309" y="1373733"/>
          <a:ext cx="2556895" cy="5336931"/>
        </p:xfrm>
        <a:graphic>
          <a:graphicData uri="http://schemas.openxmlformats.org/drawingml/2006/table">
            <a:tbl>
              <a:tblPr/>
              <a:tblGrid>
                <a:gridCol w="2556895">
                  <a:extLst>
                    <a:ext uri="{9D8B030D-6E8A-4147-A177-3AD203B41FA5}">
                      <a16:colId xmlns:a16="http://schemas.microsoft.com/office/drawing/2014/main" val="988977615"/>
                    </a:ext>
                  </a:extLst>
                </a:gridCol>
              </a:tblGrid>
              <a:tr h="6376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IP110CV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6627"/>
                  </a:ext>
                </a:extLst>
              </a:tr>
              <a:tr h="988513"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300</a:t>
                      </a:r>
                    </a:p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*Links up to 11 IP1100CV</a:t>
                      </a:r>
                    </a:p>
                    <a:p>
                      <a:pPr algn="l" fontAlgn="t"/>
                      <a:r>
                        <a:rPr lang="pt-BR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via IP network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246186"/>
                  </a:ext>
                </a:extLst>
              </a:tr>
              <a:tr h="64789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Hardware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Half size of a 19-inch rack</a:t>
                      </a:r>
                      <a:endParaRPr lang="pt-BR" sz="1200" b="0" i="0" u="none" strike="noStrike" dirty="0">
                        <a:solidFill>
                          <a:srgbClr val="282828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 fontAlgn="t"/>
                      <a:endParaRPr lang="en-GB" sz="1200" b="0" i="0" u="none" strike="noStrike" dirty="0">
                        <a:solidFill>
                          <a:srgbClr val="282828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507344"/>
                  </a:ext>
                </a:extLst>
              </a:tr>
              <a:tr h="515943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213×36.8×242mm</a:t>
                      </a:r>
                    </a:p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434825"/>
                  </a:ext>
                </a:extLst>
              </a:tr>
              <a:tr h="46384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1.5 kg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273232"/>
                  </a:ext>
                </a:extLst>
              </a:tr>
              <a:tr h="535828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middle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808836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NO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699101"/>
                  </a:ext>
                </a:extLst>
              </a:tr>
              <a:tr h="53964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500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945619"/>
                  </a:ext>
                </a:extLst>
              </a:tr>
              <a:tr h="64789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282828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NO</a:t>
                      </a:r>
                    </a:p>
                  </a:txBody>
                  <a:tcPr marL="5715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84891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AEC0C4B-25BE-4A08-9AA6-2BA3C730C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0641" y="1472097"/>
            <a:ext cx="1324738" cy="4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127C9E3-B0E4-4EE4-95B8-285676CCE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736" y="1639172"/>
            <a:ext cx="1297474" cy="555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9A1848-6AF7-4314-8C2C-F2341373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2775"/>
            <a:ext cx="5676900" cy="492125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System Example</a:t>
            </a:r>
            <a:br>
              <a:rPr lang="en-US" dirty="0"/>
            </a:br>
            <a:r>
              <a:rPr lang="en-US" sz="2000" dirty="0"/>
              <a:t>Expanding the existing system</a:t>
            </a:r>
          </a:p>
        </p:txBody>
      </p:sp>
      <p:sp>
        <p:nvSpPr>
          <p:cNvPr id="3" name="四角形: 角を丸くする 27">
            <a:extLst>
              <a:ext uri="{FF2B5EF4-FFF2-40B4-BE49-F238E27FC236}">
                <a16:creationId xmlns:a16="http://schemas.microsoft.com/office/drawing/2014/main" id="{13B303A3-62B2-4788-906E-41E387DAF1CA}"/>
              </a:ext>
            </a:extLst>
          </p:cNvPr>
          <p:cNvSpPr/>
          <p:nvPr/>
        </p:nvSpPr>
        <p:spPr>
          <a:xfrm>
            <a:off x="7219055" y="3907860"/>
            <a:ext cx="4387162" cy="272492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4B8074A0-68CB-48EE-8EBD-62AE5EBFE56A}"/>
              </a:ext>
            </a:extLst>
          </p:cNvPr>
          <p:cNvSpPr/>
          <p:nvPr/>
        </p:nvSpPr>
        <p:spPr>
          <a:xfrm>
            <a:off x="704335" y="3948648"/>
            <a:ext cx="4387162" cy="272492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076058AC-3774-4852-96B3-EE68543EE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3144" y="4742902"/>
            <a:ext cx="804691" cy="18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5E21314C-9C37-4DDD-9CFC-9DA25272B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0559" y="4742901"/>
            <a:ext cx="804691" cy="18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2410D004-9954-4CAE-8F53-8732A4985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6086" y="4740545"/>
            <a:ext cx="804691" cy="18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E95FC93-9D83-4AE1-B1FF-0FD2AE429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0191" y="5170092"/>
            <a:ext cx="1002655" cy="130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D5DD853-B5D5-4D86-8898-2B94BB39D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5246" y="5188537"/>
            <a:ext cx="1002655" cy="130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3936012-1FD9-4785-A4CB-12DA435DA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8091" y="5163137"/>
            <a:ext cx="1002655" cy="130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7">
            <a:extLst>
              <a:ext uri="{FF2B5EF4-FFF2-40B4-BE49-F238E27FC236}">
                <a16:creationId xmlns:a16="http://schemas.microsoft.com/office/drawing/2014/main" id="{90ED790F-980A-4584-BA40-54F65C944390}"/>
              </a:ext>
            </a:extLst>
          </p:cNvPr>
          <p:cNvSpPr txBox="1"/>
          <p:nvPr/>
        </p:nvSpPr>
        <p:spPr>
          <a:xfrm>
            <a:off x="-97761" y="2090899"/>
            <a:ext cx="187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Wireless AP</a:t>
            </a:r>
          </a:p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AP-95M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cxnSp>
        <p:nvCxnSpPr>
          <p:cNvPr id="12" name="直線コネクタ 18">
            <a:extLst>
              <a:ext uri="{FF2B5EF4-FFF2-40B4-BE49-F238E27FC236}">
                <a16:creationId xmlns:a16="http://schemas.microsoft.com/office/drawing/2014/main" id="{B3055DC3-2F13-47C9-B713-95BD7A72DBF1}"/>
              </a:ext>
            </a:extLst>
          </p:cNvPr>
          <p:cNvCxnSpPr>
            <a:cxnSpLocks/>
          </p:cNvCxnSpPr>
          <p:nvPr/>
        </p:nvCxnSpPr>
        <p:spPr>
          <a:xfrm flipH="1">
            <a:off x="5903009" y="2090899"/>
            <a:ext cx="15592" cy="82137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9">
            <a:extLst>
              <a:ext uri="{FF2B5EF4-FFF2-40B4-BE49-F238E27FC236}">
                <a16:creationId xmlns:a16="http://schemas.microsoft.com/office/drawing/2014/main" id="{4DD00BC8-4E8F-4FFA-B4C9-08AFA90EAE1D}"/>
              </a:ext>
            </a:extLst>
          </p:cNvPr>
          <p:cNvCxnSpPr/>
          <p:nvPr/>
        </p:nvCxnSpPr>
        <p:spPr>
          <a:xfrm>
            <a:off x="2057400" y="2907504"/>
            <a:ext cx="825270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7FD7E74E-5715-4F3F-933B-3B4E1F1AB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797" y="2336801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9A1F6DC7-8E3A-4223-814D-D9E1EA27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5901" y="2332036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A1D39D61-AA42-47AA-B1E9-B5D44435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1497" y="2336801"/>
            <a:ext cx="1735953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165D6718-FCB6-498D-9388-5590027C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96236">
            <a:off x="2269062" y="3044814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99D53C0D-7F1C-440A-BECA-85769C2B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96236">
            <a:off x="6099100" y="3044813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電波を飛ばす - フリーアイコン素材｜ビジネス系">
            <a:extLst>
              <a:ext uri="{FF2B5EF4-FFF2-40B4-BE49-F238E27FC236}">
                <a16:creationId xmlns:a16="http://schemas.microsoft.com/office/drawing/2014/main" id="{21F1CC02-7CA1-4BA5-BB96-5AC4C0EB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96236">
            <a:off x="10229322" y="2982642"/>
            <a:ext cx="771546" cy="7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円弧 4">
            <a:extLst>
              <a:ext uri="{FF2B5EF4-FFF2-40B4-BE49-F238E27FC236}">
                <a16:creationId xmlns:a16="http://schemas.microsoft.com/office/drawing/2014/main" id="{5C09CA6E-3CA9-4DF3-9555-457D410E23CC}"/>
              </a:ext>
            </a:extLst>
          </p:cNvPr>
          <p:cNvSpPr/>
          <p:nvPr/>
        </p:nvSpPr>
        <p:spPr>
          <a:xfrm rot="21430242">
            <a:off x="3495675" y="3826462"/>
            <a:ext cx="5049571" cy="2724150"/>
          </a:xfrm>
          <a:prstGeom prst="arc">
            <a:avLst>
              <a:gd name="adj1" fmla="val 12328496"/>
              <a:gd name="adj2" fmla="val 20574512"/>
            </a:avLst>
          </a:prstGeom>
          <a:noFill/>
          <a:ln w="76200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13">
            <a:extLst>
              <a:ext uri="{FF2B5EF4-FFF2-40B4-BE49-F238E27FC236}">
                <a16:creationId xmlns:a16="http://schemas.microsoft.com/office/drawing/2014/main" id="{04368036-AAB5-4120-B5AB-23A5CB9C13D3}"/>
              </a:ext>
            </a:extLst>
          </p:cNvPr>
          <p:cNvSpPr txBox="1"/>
          <p:nvPr/>
        </p:nvSpPr>
        <p:spPr>
          <a:xfrm>
            <a:off x="4610539" y="3923512"/>
            <a:ext cx="300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Connectable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8">
            <a:extLst>
              <a:ext uri="{FF2B5EF4-FFF2-40B4-BE49-F238E27FC236}">
                <a16:creationId xmlns:a16="http://schemas.microsoft.com/office/drawing/2014/main" id="{447CB58B-083A-408D-94E7-B228E4C41E83}"/>
              </a:ext>
            </a:extLst>
          </p:cNvPr>
          <p:cNvSpPr txBox="1"/>
          <p:nvPr/>
        </p:nvSpPr>
        <p:spPr>
          <a:xfrm>
            <a:off x="1006259" y="4194433"/>
            <a:ext cx="253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IP100H</a:t>
            </a:r>
          </a:p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on existing system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9">
            <a:extLst>
              <a:ext uri="{FF2B5EF4-FFF2-40B4-BE49-F238E27FC236}">
                <a16:creationId xmlns:a16="http://schemas.microsoft.com/office/drawing/2014/main" id="{86B724CE-F38E-46B0-834D-B56FDF64EF8A}"/>
              </a:ext>
            </a:extLst>
          </p:cNvPr>
          <p:cNvSpPr txBox="1"/>
          <p:nvPr/>
        </p:nvSpPr>
        <p:spPr>
          <a:xfrm>
            <a:off x="8687041" y="4240501"/>
            <a:ext cx="3068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IP110H</a:t>
            </a:r>
          </a:p>
          <a:p>
            <a:r>
              <a:rPr kumimoji="1"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additionally installed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38">
            <a:extLst>
              <a:ext uri="{FF2B5EF4-FFF2-40B4-BE49-F238E27FC236}">
                <a16:creationId xmlns:a16="http://schemas.microsoft.com/office/drawing/2014/main" id="{6A619DA0-6E2C-4E97-916D-13CA42321958}"/>
              </a:ext>
            </a:extLst>
          </p:cNvPr>
          <p:cNvSpPr txBox="1"/>
          <p:nvPr/>
        </p:nvSpPr>
        <p:spPr>
          <a:xfrm>
            <a:off x="-138243" y="988107"/>
            <a:ext cx="187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VE-PG4</a:t>
            </a:r>
          </a:p>
        </p:txBody>
      </p:sp>
      <p:pic>
        <p:nvPicPr>
          <p:cNvPr id="27" name="図 41">
            <a:extLst>
              <a:ext uri="{FF2B5EF4-FFF2-40B4-BE49-F238E27FC236}">
                <a16:creationId xmlns:a16="http://schemas.microsoft.com/office/drawing/2014/main" id="{70ACAB2A-BEFC-42DD-B112-DA77899B3C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5669">
            <a:off x="7983534" y="1706050"/>
            <a:ext cx="1237954" cy="428133"/>
          </a:xfrm>
          <a:prstGeom prst="rect">
            <a:avLst/>
          </a:prstGeom>
        </p:spPr>
      </p:pic>
      <p:sp>
        <p:nvSpPr>
          <p:cNvPr id="28" name="テキスト ボックス 42">
            <a:extLst>
              <a:ext uri="{FF2B5EF4-FFF2-40B4-BE49-F238E27FC236}">
                <a16:creationId xmlns:a16="http://schemas.microsoft.com/office/drawing/2014/main" id="{2C8E2012-A78D-484E-B86F-8B26DC7466D0}"/>
              </a:ext>
            </a:extLst>
          </p:cNvPr>
          <p:cNvSpPr txBox="1"/>
          <p:nvPr/>
        </p:nvSpPr>
        <p:spPr>
          <a:xfrm>
            <a:off x="6495618" y="1225731"/>
            <a:ext cx="1873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  <a:cs typeface="Microsoft Himalaya" panose="01010100010101010101" pitchFamily="2" charset="0"/>
              </a:rPr>
              <a:t>or</a:t>
            </a:r>
            <a:endParaRPr kumimoji="1" lang="ja-JP" altLang="en-US" sz="3000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30" name="テキスト ボックス 44">
            <a:extLst>
              <a:ext uri="{FF2B5EF4-FFF2-40B4-BE49-F238E27FC236}">
                <a16:creationId xmlns:a16="http://schemas.microsoft.com/office/drawing/2014/main" id="{C9185DE6-923D-423A-AA6A-2932A31474E0}"/>
              </a:ext>
            </a:extLst>
          </p:cNvPr>
          <p:cNvSpPr txBox="1"/>
          <p:nvPr/>
        </p:nvSpPr>
        <p:spPr>
          <a:xfrm>
            <a:off x="7644670" y="1101384"/>
            <a:ext cx="187325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IP1500C</a:t>
            </a:r>
          </a:p>
          <a:p>
            <a:pPr algn="ctr"/>
            <a:r>
              <a:rPr kumimoji="1" lang="en-GB" altLang="ja-JP" sz="1300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*USB dongle</a:t>
            </a:r>
            <a:endParaRPr kumimoji="1" lang="en-US" altLang="ja-JP" sz="1300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31" name="テキスト ボックス 45">
            <a:extLst>
              <a:ext uri="{FF2B5EF4-FFF2-40B4-BE49-F238E27FC236}">
                <a16:creationId xmlns:a16="http://schemas.microsoft.com/office/drawing/2014/main" id="{F3D1DAB0-1C37-4799-B6B2-CD303922CC05}"/>
              </a:ext>
            </a:extLst>
          </p:cNvPr>
          <p:cNvSpPr txBox="1"/>
          <p:nvPr/>
        </p:nvSpPr>
        <p:spPr>
          <a:xfrm>
            <a:off x="5182749" y="1231957"/>
            <a:ext cx="187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IP1000C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32" name="テキスト ボックス 32">
            <a:extLst>
              <a:ext uri="{FF2B5EF4-FFF2-40B4-BE49-F238E27FC236}">
                <a16:creationId xmlns:a16="http://schemas.microsoft.com/office/drawing/2014/main" id="{23149986-6632-4371-966E-0EFBD42F19A1}"/>
              </a:ext>
            </a:extLst>
          </p:cNvPr>
          <p:cNvSpPr txBox="1"/>
          <p:nvPr/>
        </p:nvSpPr>
        <p:spPr>
          <a:xfrm>
            <a:off x="7644670" y="4757808"/>
            <a:ext cx="423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**IP1000C will impact some  the functionality</a:t>
            </a:r>
          </a:p>
          <a:p>
            <a:pPr marL="171450" indent="-171450">
              <a:buFontTx/>
              <a:buChar char="-"/>
            </a:pPr>
            <a:r>
              <a:rPr kumimoji="1" lang="en-US" altLang="ja-JP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Phone book limit 50 at max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CEC4BAA-9B2D-4E5D-AE2E-51AA22A19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474" y="764346"/>
            <a:ext cx="2079842" cy="1701560"/>
          </a:xfrm>
          <a:prstGeom prst="rect">
            <a:avLst/>
          </a:prstGeom>
        </p:spPr>
      </p:pic>
      <p:sp>
        <p:nvSpPr>
          <p:cNvPr id="35" name="テキスト ボックス 4">
            <a:extLst>
              <a:ext uri="{FF2B5EF4-FFF2-40B4-BE49-F238E27FC236}">
                <a16:creationId xmlns:a16="http://schemas.microsoft.com/office/drawing/2014/main" id="{C9E7CE3B-A5B4-41C1-BE37-5B9E49259A88}"/>
              </a:ext>
            </a:extLst>
          </p:cNvPr>
          <p:cNvSpPr txBox="1"/>
          <p:nvPr/>
        </p:nvSpPr>
        <p:spPr>
          <a:xfrm>
            <a:off x="2791269" y="1235639"/>
            <a:ext cx="187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IP1100CV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A5344EB-680F-468C-9756-89AC0BD824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4694" y="1713726"/>
            <a:ext cx="1483590" cy="3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31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AA15-D96F-491A-8462-88444702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534" y="510773"/>
            <a:ext cx="6971002" cy="492125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System Example</a:t>
            </a:r>
            <a:br>
              <a:rPr lang="en-US" dirty="0"/>
            </a:br>
            <a:r>
              <a:rPr lang="en-US" sz="2000" dirty="0"/>
              <a:t>Remote Communications via VPN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FEB30-369E-49EB-838A-71FECC202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357" y="4704150"/>
            <a:ext cx="1002655" cy="130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17">
            <a:extLst>
              <a:ext uri="{FF2B5EF4-FFF2-40B4-BE49-F238E27FC236}">
                <a16:creationId xmlns:a16="http://schemas.microsoft.com/office/drawing/2014/main" id="{E33FF741-336A-4624-B961-AEE2BEA78F7D}"/>
              </a:ext>
            </a:extLst>
          </p:cNvPr>
          <p:cNvSpPr txBox="1"/>
          <p:nvPr/>
        </p:nvSpPr>
        <p:spPr>
          <a:xfrm>
            <a:off x="1442005" y="1653388"/>
            <a:ext cx="104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VPN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cxnSp>
        <p:nvCxnSpPr>
          <p:cNvPr id="5" name="直線コネクタ 19">
            <a:extLst>
              <a:ext uri="{FF2B5EF4-FFF2-40B4-BE49-F238E27FC236}">
                <a16:creationId xmlns:a16="http://schemas.microsoft.com/office/drawing/2014/main" id="{D48BD0ED-BB87-4A53-B7CE-6ED287AAAC32}"/>
              </a:ext>
            </a:extLst>
          </p:cNvPr>
          <p:cNvCxnSpPr/>
          <p:nvPr/>
        </p:nvCxnSpPr>
        <p:spPr>
          <a:xfrm>
            <a:off x="5264030" y="1826091"/>
            <a:ext cx="540000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23">
            <a:extLst>
              <a:ext uri="{FF2B5EF4-FFF2-40B4-BE49-F238E27FC236}">
                <a16:creationId xmlns:a16="http://schemas.microsoft.com/office/drawing/2014/main" id="{C58841DF-CB9B-4C33-A806-960C67BC8F37}"/>
              </a:ext>
            </a:extLst>
          </p:cNvPr>
          <p:cNvSpPr txBox="1"/>
          <p:nvPr/>
        </p:nvSpPr>
        <p:spPr>
          <a:xfrm>
            <a:off x="2928648" y="4038036"/>
            <a:ext cx="187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Controller</a:t>
            </a:r>
          </a:p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VE-PG4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18F241B-AD07-45D6-8F11-4CE92EC2B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7555" y="2772411"/>
            <a:ext cx="660480" cy="8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42E35553-1DDC-47BF-9D49-D404D7BC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252" y="1422248"/>
            <a:ext cx="1218230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C7647C0D-8E2D-4566-8405-F54FBCCD2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216" y="1422248"/>
            <a:ext cx="1218230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AF82C75C-2F35-44C5-8981-EC043DBE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7481" y="1422248"/>
            <a:ext cx="1218230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7F1012E-419A-41A7-91A9-E01CF6AE6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01400" y="2753176"/>
            <a:ext cx="660480" cy="8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7DDD4FD-6A1E-40DF-8388-581F3BC32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67481" y="2772411"/>
            <a:ext cx="660480" cy="8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31C1D81-FB7D-4DEF-8B10-31EB8648A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4030" y="5893219"/>
            <a:ext cx="660480" cy="8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8B85FE6-E405-4CB1-B106-903D3EEB5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7875" y="5873984"/>
            <a:ext cx="660480" cy="8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5970C34-1D52-462A-800C-0C91E9906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93956" y="5893219"/>
            <a:ext cx="660480" cy="8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直線コネクタ 5">
            <a:extLst>
              <a:ext uri="{FF2B5EF4-FFF2-40B4-BE49-F238E27FC236}">
                <a16:creationId xmlns:a16="http://schemas.microsoft.com/office/drawing/2014/main" id="{23B098C4-46CF-4CC5-B6E2-5257E28B814A}"/>
              </a:ext>
            </a:extLst>
          </p:cNvPr>
          <p:cNvCxnSpPr/>
          <p:nvPr/>
        </p:nvCxnSpPr>
        <p:spPr>
          <a:xfrm flipV="1">
            <a:off x="4136571" y="1826091"/>
            <a:ext cx="1127459" cy="1555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48">
            <a:extLst>
              <a:ext uri="{FF2B5EF4-FFF2-40B4-BE49-F238E27FC236}">
                <a16:creationId xmlns:a16="http://schemas.microsoft.com/office/drawing/2014/main" id="{A06B8966-ACF8-4155-8E71-0BBAA3184812}"/>
              </a:ext>
            </a:extLst>
          </p:cNvPr>
          <p:cNvCxnSpPr/>
          <p:nvPr/>
        </p:nvCxnSpPr>
        <p:spPr>
          <a:xfrm>
            <a:off x="5416430" y="4972263"/>
            <a:ext cx="540000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16">
            <a:extLst>
              <a:ext uri="{FF2B5EF4-FFF2-40B4-BE49-F238E27FC236}">
                <a16:creationId xmlns:a16="http://schemas.microsoft.com/office/drawing/2014/main" id="{EF5604B0-3AEC-4750-88FF-033FF4687E1F}"/>
              </a:ext>
            </a:extLst>
          </p:cNvPr>
          <p:cNvCxnSpPr/>
          <p:nvPr/>
        </p:nvCxnSpPr>
        <p:spPr>
          <a:xfrm>
            <a:off x="4136571" y="3821884"/>
            <a:ext cx="1279859" cy="1150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52">
            <a:extLst>
              <a:ext uri="{FF2B5EF4-FFF2-40B4-BE49-F238E27FC236}">
                <a16:creationId xmlns:a16="http://schemas.microsoft.com/office/drawing/2014/main" id="{D4A0D00F-097E-4768-846E-5EFC8F8E947C}"/>
              </a:ext>
            </a:extLst>
          </p:cNvPr>
          <p:cNvCxnSpPr/>
          <p:nvPr/>
        </p:nvCxnSpPr>
        <p:spPr>
          <a:xfrm>
            <a:off x="2155371" y="2465279"/>
            <a:ext cx="1709902" cy="1124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54">
            <a:extLst>
              <a:ext uri="{FF2B5EF4-FFF2-40B4-BE49-F238E27FC236}">
                <a16:creationId xmlns:a16="http://schemas.microsoft.com/office/drawing/2014/main" id="{D7B9F9EA-96BE-4FCE-9CF9-1370F0D9D4C5}"/>
              </a:ext>
            </a:extLst>
          </p:cNvPr>
          <p:cNvCxnSpPr/>
          <p:nvPr/>
        </p:nvCxnSpPr>
        <p:spPr>
          <a:xfrm flipV="1">
            <a:off x="848067" y="2587478"/>
            <a:ext cx="1100787" cy="1234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060">
            <a:extLst>
              <a:ext uri="{FF2B5EF4-FFF2-40B4-BE49-F238E27FC236}">
                <a16:creationId xmlns:a16="http://schemas.microsoft.com/office/drawing/2014/main" id="{1590DEEA-29E1-483C-BF3C-D891190B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543" y="2025425"/>
            <a:ext cx="949636" cy="9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0BE1F233-024C-47B3-868E-31358FA0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52" y="3589386"/>
            <a:ext cx="1218230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55">
            <a:extLst>
              <a:ext uri="{FF2B5EF4-FFF2-40B4-BE49-F238E27FC236}">
                <a16:creationId xmlns:a16="http://schemas.microsoft.com/office/drawing/2014/main" id="{3E140B5A-37DA-43C6-8922-8071939C00CF}"/>
              </a:ext>
            </a:extLst>
          </p:cNvPr>
          <p:cNvSpPr txBox="1"/>
          <p:nvPr/>
        </p:nvSpPr>
        <p:spPr>
          <a:xfrm>
            <a:off x="196115" y="6120559"/>
            <a:ext cx="207945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main office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57">
            <a:extLst>
              <a:ext uri="{FF2B5EF4-FFF2-40B4-BE49-F238E27FC236}">
                <a16:creationId xmlns:a16="http://schemas.microsoft.com/office/drawing/2014/main" id="{C6FF7DBC-2B3A-49A2-BABA-73F0E39433C3}"/>
              </a:ext>
            </a:extLst>
          </p:cNvPr>
          <p:cNvSpPr txBox="1"/>
          <p:nvPr/>
        </p:nvSpPr>
        <p:spPr>
          <a:xfrm>
            <a:off x="10225964" y="1183463"/>
            <a:ext cx="12182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Area A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346A0024-F97E-4D36-8E1B-5A8CE737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903" y="4534840"/>
            <a:ext cx="1218230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D0B5C04B-0000-465C-B973-2727B2453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3867" y="4534840"/>
            <a:ext cx="1218230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CEA73C3B-C669-459D-92D6-8D2D7D80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4132" y="4534840"/>
            <a:ext cx="1218230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58">
            <a:extLst>
              <a:ext uri="{FF2B5EF4-FFF2-40B4-BE49-F238E27FC236}">
                <a16:creationId xmlns:a16="http://schemas.microsoft.com/office/drawing/2014/main" id="{6ED9234B-55F7-4048-A812-2F0E1EC8DFFA}"/>
              </a:ext>
            </a:extLst>
          </p:cNvPr>
          <p:cNvSpPr txBox="1"/>
          <p:nvPr/>
        </p:nvSpPr>
        <p:spPr>
          <a:xfrm>
            <a:off x="10314131" y="4232668"/>
            <a:ext cx="114694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Area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F5B02D-D284-4807-BF7B-DE909EF4F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833" y="2066710"/>
            <a:ext cx="556436" cy="5564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B63D6D-5EA1-4ABE-A6AB-14C7AB689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9010" y="2053047"/>
            <a:ext cx="556436" cy="5564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9BA65A-7FED-4B46-A6C2-20378CDC9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1075" y="2031042"/>
            <a:ext cx="556436" cy="5564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F18023-721E-4F79-93C9-AAB93D0C4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840" y="4094164"/>
            <a:ext cx="556436" cy="5564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C09956-B69D-4E25-ABC1-76869A7B0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663" y="5187802"/>
            <a:ext cx="556436" cy="5564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5A330B-04C7-406F-A089-0ACE65064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237" y="5187802"/>
            <a:ext cx="556436" cy="5564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A204C9-5EE1-4E92-B09B-2723910A8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1075" y="5187802"/>
            <a:ext cx="556436" cy="5564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CA9196-8763-4FB3-B774-9DC98593C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6134" y="2465279"/>
            <a:ext cx="2079842" cy="17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52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D5B-1EDB-4412-BBF9-0A545A09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Options</a:t>
            </a:r>
          </a:p>
        </p:txBody>
      </p:sp>
      <p:sp>
        <p:nvSpPr>
          <p:cNvPr id="4" name="テキスト ボックス 4">
            <a:extLst>
              <a:ext uri="{FF2B5EF4-FFF2-40B4-BE49-F238E27FC236}">
                <a16:creationId xmlns:a16="http://schemas.microsoft.com/office/drawing/2014/main" id="{710C23F4-B26C-4577-BC99-4EC87B307B84}"/>
              </a:ext>
            </a:extLst>
          </p:cNvPr>
          <p:cNvSpPr txBox="1"/>
          <p:nvPr/>
        </p:nvSpPr>
        <p:spPr>
          <a:xfrm>
            <a:off x="6643254" y="1563315"/>
            <a:ext cx="187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OPC-2133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5" name="Picture 2" descr="http://csad.icom.co.jp/csad_2003/images/pict/png/KO-0096_HM-179PI.png">
            <a:extLst>
              <a:ext uri="{FF2B5EF4-FFF2-40B4-BE49-F238E27FC236}">
                <a16:creationId xmlns:a16="http://schemas.microsoft.com/office/drawing/2014/main" id="{8639D4BE-591A-4F1C-B560-B9DC4FC29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719" y="1748716"/>
            <a:ext cx="3345213" cy="223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sad.icom.co.jp/csad_2003/images/pict/png/11-6226.HM-186PI.png">
            <a:extLst>
              <a:ext uri="{FF2B5EF4-FFF2-40B4-BE49-F238E27FC236}">
                <a16:creationId xmlns:a16="http://schemas.microsoft.com/office/drawing/2014/main" id="{505D68BD-AACC-400B-844C-FED82D5B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284" y="4535112"/>
            <a:ext cx="3242062" cy="25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csad.icom.co.jp/csad_2003/images/pict/png/11-6223.OPC-2133.png">
            <a:extLst>
              <a:ext uri="{FF2B5EF4-FFF2-40B4-BE49-F238E27FC236}">
                <a16:creationId xmlns:a16="http://schemas.microsoft.com/office/drawing/2014/main" id="{0A21E9D8-C622-4207-A678-0E753203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576" y="1667751"/>
            <a:ext cx="2620240" cy="174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csad.icom.co.jp/csad_2003/images/pict/png/10-6143.IC-F3101D+HS-95.png">
            <a:extLst>
              <a:ext uri="{FF2B5EF4-FFF2-40B4-BE49-F238E27FC236}">
                <a16:creationId xmlns:a16="http://schemas.microsoft.com/office/drawing/2014/main" id="{3DEF74D9-11FD-4C51-8D70-BC7D89A44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29883" y="2253615"/>
            <a:ext cx="3027794" cy="45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6AE7956-8DBC-4A4C-B8A1-5655B0A3F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7807" y="4566813"/>
            <a:ext cx="1185830" cy="154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12">
            <a:extLst>
              <a:ext uri="{FF2B5EF4-FFF2-40B4-BE49-F238E27FC236}">
                <a16:creationId xmlns:a16="http://schemas.microsoft.com/office/drawing/2014/main" id="{E21CB47D-F473-4DA1-BAFA-38514864F3C1}"/>
              </a:ext>
            </a:extLst>
          </p:cNvPr>
          <p:cNvSpPr txBox="1"/>
          <p:nvPr/>
        </p:nvSpPr>
        <p:spPr>
          <a:xfrm>
            <a:off x="1853141" y="1667358"/>
            <a:ext cx="343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HM-179PI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72479C2A-8F6A-4D53-B774-9D6DA2AB683A}"/>
              </a:ext>
            </a:extLst>
          </p:cNvPr>
          <p:cNvSpPr txBox="1"/>
          <p:nvPr/>
        </p:nvSpPr>
        <p:spPr>
          <a:xfrm>
            <a:off x="2149484" y="4246238"/>
            <a:ext cx="187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HM-186PI</a:t>
            </a:r>
          </a:p>
          <a:p>
            <a:pPr algn="ctr"/>
            <a:r>
              <a:rPr kumimoji="1"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Compact speaker mic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12" name="テキスト ボックス 14">
            <a:extLst>
              <a:ext uri="{FF2B5EF4-FFF2-40B4-BE49-F238E27FC236}">
                <a16:creationId xmlns:a16="http://schemas.microsoft.com/office/drawing/2014/main" id="{E1EB93B8-6A37-4CA4-8EFD-6A238B657047}"/>
              </a:ext>
            </a:extLst>
          </p:cNvPr>
          <p:cNvSpPr txBox="1"/>
          <p:nvPr/>
        </p:nvSpPr>
        <p:spPr>
          <a:xfrm>
            <a:off x="9284854" y="1563315"/>
            <a:ext cx="1873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HS-94</a:t>
            </a:r>
          </a:p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HS-95</a:t>
            </a:r>
          </a:p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HS-97</a:t>
            </a:r>
          </a:p>
        </p:txBody>
      </p:sp>
      <p:cxnSp>
        <p:nvCxnSpPr>
          <p:cNvPr id="13" name="直線コネクタ 5">
            <a:extLst>
              <a:ext uri="{FF2B5EF4-FFF2-40B4-BE49-F238E27FC236}">
                <a16:creationId xmlns:a16="http://schemas.microsoft.com/office/drawing/2014/main" id="{018E5AAA-C306-43A2-BC92-89C5A391A84D}"/>
              </a:ext>
            </a:extLst>
          </p:cNvPr>
          <p:cNvCxnSpPr/>
          <p:nvPr/>
        </p:nvCxnSpPr>
        <p:spPr>
          <a:xfrm flipH="1">
            <a:off x="6051548" y="1428394"/>
            <a:ext cx="19050" cy="50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6">
            <a:extLst>
              <a:ext uri="{FF2B5EF4-FFF2-40B4-BE49-F238E27FC236}">
                <a16:creationId xmlns:a16="http://schemas.microsoft.com/office/drawing/2014/main" id="{B1212E28-4057-468F-B5DE-0FE2CDCC2960}"/>
              </a:ext>
            </a:extLst>
          </p:cNvPr>
          <p:cNvSpPr/>
          <p:nvPr/>
        </p:nvSpPr>
        <p:spPr>
          <a:xfrm>
            <a:off x="8664411" y="189347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</a:rPr>
              <a:t>＋</a:t>
            </a:r>
          </a:p>
        </p:txBody>
      </p:sp>
      <p:pic>
        <p:nvPicPr>
          <p:cNvPr id="15" name="図 7">
            <a:extLst>
              <a:ext uri="{FF2B5EF4-FFF2-40B4-BE49-F238E27FC236}">
                <a16:creationId xmlns:a16="http://schemas.microsoft.com/office/drawing/2014/main" id="{6F4EC380-F64B-4D42-92EE-6FC4BED306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22" b="96949" l="9932" r="92637">
                        <a14:foregroundMark x1="61473" y1="8460" x2="61473" y2="8460"/>
                        <a14:foregroundMark x1="92979" y1="59639" x2="92979" y2="59639"/>
                        <a14:foregroundMark x1="31849" y1="91540" x2="31849" y2="91540"/>
                        <a14:foregroundMark x1="25856" y1="94313" x2="25856" y2="94313"/>
                        <a14:foregroundMark x1="21918" y1="96949" x2="21918" y2="96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809" y="4679754"/>
            <a:ext cx="1710770" cy="2112098"/>
          </a:xfrm>
          <a:prstGeom prst="rect">
            <a:avLst/>
          </a:prstGeom>
        </p:spPr>
      </p:pic>
      <p:sp>
        <p:nvSpPr>
          <p:cNvPr id="16" name="テキスト ボックス 16">
            <a:extLst>
              <a:ext uri="{FF2B5EF4-FFF2-40B4-BE49-F238E27FC236}">
                <a16:creationId xmlns:a16="http://schemas.microsoft.com/office/drawing/2014/main" id="{C4DB10D3-28B2-4186-8238-3B6D97D00148}"/>
              </a:ext>
            </a:extLst>
          </p:cNvPr>
          <p:cNvSpPr txBox="1"/>
          <p:nvPr/>
        </p:nvSpPr>
        <p:spPr>
          <a:xfrm>
            <a:off x="3947767" y="4246238"/>
            <a:ext cx="187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HM-228</a:t>
            </a:r>
          </a:p>
          <a:p>
            <a:pPr algn="ctr"/>
            <a:r>
              <a:rPr kumimoji="1"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Waterproof(IP67)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17" name="図 9">
            <a:extLst>
              <a:ext uri="{FF2B5EF4-FFF2-40B4-BE49-F238E27FC236}">
                <a16:creationId xmlns:a16="http://schemas.microsoft.com/office/drawing/2014/main" id="{DE1A324A-F153-42AF-BF0E-9148C1495B1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96" b="90000" l="9738" r="89888">
                        <a14:foregroundMark x1="31835" y1="14130" x2="31835" y2="14130"/>
                        <a14:foregroundMark x1="31086" y1="8696" x2="31086" y2="8696"/>
                        <a14:foregroundMark x1="71161" y1="72391" x2="71161" y2="72391"/>
                        <a14:foregroundMark x1="43446" y1="8696" x2="43446" y2="8696"/>
                        <a14:foregroundMark x1="71536" y1="65870" x2="71536" y2="65870"/>
                        <a14:foregroundMark x1="69663" y1="56522" x2="69663" y2="56522"/>
                        <a14:foregroundMark x1="63670" y1="63913" x2="63670" y2="63913"/>
                        <a14:foregroundMark x1="59551" y1="76522" x2="59551" y2="76522"/>
                        <a14:foregroundMark x1="44195" y1="77826" x2="44195" y2="77826"/>
                        <a14:foregroundMark x1="32959" y1="79348" x2="62921" y2="72826"/>
                        <a14:foregroundMark x1="62921" y1="72826" x2="71910" y2="67826"/>
                        <a14:backgroundMark x1="41573" y1="83043" x2="41573" y2="83043"/>
                        <a14:backgroundMark x1="36704" y1="82174" x2="36704" y2="82174"/>
                        <a14:backgroundMark x1="32584" y1="80870" x2="32584" y2="80870"/>
                        <a14:backgroundMark x1="31461" y1="80435" x2="31461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607" y="1531981"/>
            <a:ext cx="1505445" cy="2593650"/>
          </a:xfrm>
          <a:prstGeom prst="rect">
            <a:avLst/>
          </a:prstGeom>
        </p:spPr>
      </p:pic>
      <p:sp>
        <p:nvSpPr>
          <p:cNvPr id="18" name="テキスト ボックス 20">
            <a:extLst>
              <a:ext uri="{FF2B5EF4-FFF2-40B4-BE49-F238E27FC236}">
                <a16:creationId xmlns:a16="http://schemas.microsoft.com/office/drawing/2014/main" id="{7CB7C0D8-0C64-4C70-8D91-8C951D4DC004}"/>
              </a:ext>
            </a:extLst>
          </p:cNvPr>
          <p:cNvSpPr txBox="1"/>
          <p:nvPr/>
        </p:nvSpPr>
        <p:spPr>
          <a:xfrm>
            <a:off x="203198" y="1257287"/>
            <a:ext cx="279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Earphone Mic</a:t>
            </a:r>
          </a:p>
        </p:txBody>
      </p:sp>
      <p:sp>
        <p:nvSpPr>
          <p:cNvPr id="19" name="テキスト ボックス 21">
            <a:extLst>
              <a:ext uri="{FF2B5EF4-FFF2-40B4-BE49-F238E27FC236}">
                <a16:creationId xmlns:a16="http://schemas.microsoft.com/office/drawing/2014/main" id="{536F0B90-C310-447C-8A55-2AB886233421}"/>
              </a:ext>
            </a:extLst>
          </p:cNvPr>
          <p:cNvSpPr txBox="1"/>
          <p:nvPr/>
        </p:nvSpPr>
        <p:spPr>
          <a:xfrm>
            <a:off x="117402" y="4061572"/>
            <a:ext cx="279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Speaker Mic</a:t>
            </a:r>
          </a:p>
        </p:txBody>
      </p:sp>
      <p:sp>
        <p:nvSpPr>
          <p:cNvPr id="20" name="テキスト ボックス 22">
            <a:extLst>
              <a:ext uri="{FF2B5EF4-FFF2-40B4-BE49-F238E27FC236}">
                <a16:creationId xmlns:a16="http://schemas.microsoft.com/office/drawing/2014/main" id="{483471F4-D4BE-4517-8D0F-807E48EC9884}"/>
              </a:ext>
            </a:extLst>
          </p:cNvPr>
          <p:cNvSpPr txBox="1"/>
          <p:nvPr/>
        </p:nvSpPr>
        <p:spPr>
          <a:xfrm>
            <a:off x="5193070" y="1231502"/>
            <a:ext cx="343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Headset</a:t>
            </a:r>
          </a:p>
        </p:txBody>
      </p:sp>
      <p:cxnSp>
        <p:nvCxnSpPr>
          <p:cNvPr id="21" name="直線コネクタ 23">
            <a:extLst>
              <a:ext uri="{FF2B5EF4-FFF2-40B4-BE49-F238E27FC236}">
                <a16:creationId xmlns:a16="http://schemas.microsoft.com/office/drawing/2014/main" id="{401CCBB5-1A46-40C8-B37D-022D521A67B8}"/>
              </a:ext>
            </a:extLst>
          </p:cNvPr>
          <p:cNvCxnSpPr>
            <a:cxnSpLocks/>
          </p:cNvCxnSpPr>
          <p:nvPr/>
        </p:nvCxnSpPr>
        <p:spPr>
          <a:xfrm>
            <a:off x="358688" y="3966394"/>
            <a:ext cx="5702385" cy="13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91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A0D4-ACD1-4A1D-B92B-74446288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Your NSTN Rep!</a:t>
            </a:r>
          </a:p>
        </p:txBody>
      </p:sp>
      <p:pic>
        <p:nvPicPr>
          <p:cNvPr id="3" name="Picture 2" descr="http://csad.icom.co.jp/csad_2003/images/pict/png/HS-0205_IP100H_std.png">
            <a:extLst>
              <a:ext uri="{FF2B5EF4-FFF2-40B4-BE49-F238E27FC236}">
                <a16:creationId xmlns:a16="http://schemas.microsoft.com/office/drawing/2014/main" id="{B166129A-B164-400F-B9CE-34A169CB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11" y="1042933"/>
            <a:ext cx="1556940" cy="36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矢印 5">
            <a:extLst>
              <a:ext uri="{FF2B5EF4-FFF2-40B4-BE49-F238E27FC236}">
                <a16:creationId xmlns:a16="http://schemas.microsoft.com/office/drawing/2014/main" id="{59F436F4-9DC1-4AE1-A270-43CEE258A86E}"/>
              </a:ext>
            </a:extLst>
          </p:cNvPr>
          <p:cNvSpPr/>
          <p:nvPr/>
        </p:nvSpPr>
        <p:spPr>
          <a:xfrm>
            <a:off x="3348028" y="2661437"/>
            <a:ext cx="3550751" cy="1320800"/>
          </a:xfrm>
          <a:prstGeom prst="rightArrow">
            <a:avLst/>
          </a:prstGeom>
          <a:gradFill flip="none" rotWithShape="1">
            <a:gsLst>
              <a:gs pos="0">
                <a:srgbClr val="FF6D6D"/>
              </a:gs>
              <a:gs pos="50000">
                <a:srgbClr val="FF6699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2" descr="http://csad.icom.co.jp/csad_2003/images/pict/png/KO-0096_HM-179PI.png">
            <a:extLst>
              <a:ext uri="{FF2B5EF4-FFF2-40B4-BE49-F238E27FC236}">
                <a16:creationId xmlns:a16="http://schemas.microsoft.com/office/drawing/2014/main" id="{E06780EF-9305-463E-A164-2B209EFC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640" y="4993059"/>
            <a:ext cx="2805704" cy="187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sad.icom.co.jp/csad_2003/images/pict/png/11-6226.HM-186PI.png">
            <a:extLst>
              <a:ext uri="{FF2B5EF4-FFF2-40B4-BE49-F238E27FC236}">
                <a16:creationId xmlns:a16="http://schemas.microsoft.com/office/drawing/2014/main" id="{E2F1F0ED-4DA0-44D2-BA6D-88C325948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227" y="4986708"/>
            <a:ext cx="2525780" cy="20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sad.icom.co.jp/csad_2003/images/pict/png/KO-0092_HM-153LS.png">
            <a:extLst>
              <a:ext uri="{FF2B5EF4-FFF2-40B4-BE49-F238E27FC236}">
                <a16:creationId xmlns:a16="http://schemas.microsoft.com/office/drawing/2014/main" id="{8C3B6F0D-2F1F-4F59-814D-256F9923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230" y="5101667"/>
            <a:ext cx="2764442" cy="178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sad.icom.co.jp/csad_2003/images/pict/png/HS-0213_HM-186LS.png">
            <a:extLst>
              <a:ext uri="{FF2B5EF4-FFF2-40B4-BE49-F238E27FC236}">
                <a16:creationId xmlns:a16="http://schemas.microsoft.com/office/drawing/2014/main" id="{96A4DBC0-3F8B-447A-ADDE-610FB7A0F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643" y="5199908"/>
            <a:ext cx="2335383" cy="155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42708C-0642-4FD5-B46B-F560A12A38CD}"/>
              </a:ext>
            </a:extLst>
          </p:cNvPr>
          <p:cNvSpPr txBox="1"/>
          <p:nvPr/>
        </p:nvSpPr>
        <p:spPr>
          <a:xfrm>
            <a:off x="297058" y="4758671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HM-153</a:t>
            </a:r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LS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11">
            <a:extLst>
              <a:ext uri="{FF2B5EF4-FFF2-40B4-BE49-F238E27FC236}">
                <a16:creationId xmlns:a16="http://schemas.microsoft.com/office/drawing/2014/main" id="{31DE4C6E-1A08-4D74-AF8C-353CBBCAEC2C}"/>
              </a:ext>
            </a:extLst>
          </p:cNvPr>
          <p:cNvSpPr txBox="1"/>
          <p:nvPr/>
        </p:nvSpPr>
        <p:spPr>
          <a:xfrm>
            <a:off x="1998858" y="4754850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HM-186</a:t>
            </a:r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LS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2">
            <a:extLst>
              <a:ext uri="{FF2B5EF4-FFF2-40B4-BE49-F238E27FC236}">
                <a16:creationId xmlns:a16="http://schemas.microsoft.com/office/drawing/2014/main" id="{D9AAFE8E-5E17-494D-8EB5-E89644007D7B}"/>
              </a:ext>
            </a:extLst>
          </p:cNvPr>
          <p:cNvSpPr txBox="1"/>
          <p:nvPr/>
        </p:nvSpPr>
        <p:spPr>
          <a:xfrm>
            <a:off x="9137769" y="4760041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HM-186</a:t>
            </a:r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PI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3">
            <a:extLst>
              <a:ext uri="{FF2B5EF4-FFF2-40B4-BE49-F238E27FC236}">
                <a16:creationId xmlns:a16="http://schemas.microsoft.com/office/drawing/2014/main" id="{ED43680F-FEB4-4BCC-863B-8842C76EDA07}"/>
              </a:ext>
            </a:extLst>
          </p:cNvPr>
          <p:cNvSpPr txBox="1"/>
          <p:nvPr/>
        </p:nvSpPr>
        <p:spPr>
          <a:xfrm>
            <a:off x="7140413" y="4760041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HM-179</a:t>
            </a:r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PI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4">
            <a:extLst>
              <a:ext uri="{FF2B5EF4-FFF2-40B4-BE49-F238E27FC236}">
                <a16:creationId xmlns:a16="http://schemas.microsoft.com/office/drawing/2014/main" id="{9C7904F0-BDFF-4B28-A3A8-19CC7C6F7777}"/>
              </a:ext>
            </a:extLst>
          </p:cNvPr>
          <p:cNvSpPr txBox="1"/>
          <p:nvPr/>
        </p:nvSpPr>
        <p:spPr>
          <a:xfrm>
            <a:off x="3900433" y="1836516"/>
            <a:ext cx="397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endParaRPr kumimoji="1" lang="en-US" altLang="ja-JP" sz="2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右矢印 5">
            <a:extLst>
              <a:ext uri="{FF2B5EF4-FFF2-40B4-BE49-F238E27FC236}">
                <a16:creationId xmlns:a16="http://schemas.microsoft.com/office/drawing/2014/main" id="{5677EBA7-A2F4-4EC8-9B74-B433260362BC}"/>
              </a:ext>
            </a:extLst>
          </p:cNvPr>
          <p:cNvSpPr/>
          <p:nvPr/>
        </p:nvSpPr>
        <p:spPr>
          <a:xfrm>
            <a:off x="3900433" y="5108662"/>
            <a:ext cx="2998346" cy="1320800"/>
          </a:xfrm>
          <a:prstGeom prst="rightArrow">
            <a:avLst/>
          </a:prstGeom>
          <a:gradFill flip="none" rotWithShape="1">
            <a:gsLst>
              <a:gs pos="0">
                <a:srgbClr val="FF6D6D"/>
              </a:gs>
              <a:gs pos="50000">
                <a:srgbClr val="FF6699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9">
            <a:extLst>
              <a:ext uri="{FF2B5EF4-FFF2-40B4-BE49-F238E27FC236}">
                <a16:creationId xmlns:a16="http://schemas.microsoft.com/office/drawing/2014/main" id="{CDAA52E6-CEBE-4E0D-BCE7-5DCF51111917}"/>
              </a:ext>
            </a:extLst>
          </p:cNvPr>
          <p:cNvSpPr/>
          <p:nvPr/>
        </p:nvSpPr>
        <p:spPr>
          <a:xfrm>
            <a:off x="1461955" y="2771048"/>
            <a:ext cx="231045" cy="6500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6" name="図 22">
            <a:extLst>
              <a:ext uri="{FF2B5EF4-FFF2-40B4-BE49-F238E27FC236}">
                <a16:creationId xmlns:a16="http://schemas.microsoft.com/office/drawing/2014/main" id="{7945BAC3-0C9A-41BC-AC4F-EA2739EFFC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37080" y="2311949"/>
            <a:ext cx="2247418" cy="1727415"/>
          </a:xfrm>
          <a:prstGeom prst="rect">
            <a:avLst/>
          </a:prstGeom>
        </p:spPr>
      </p:pic>
      <p:sp>
        <p:nvSpPr>
          <p:cNvPr id="17" name="矢印: 右 24">
            <a:extLst>
              <a:ext uri="{FF2B5EF4-FFF2-40B4-BE49-F238E27FC236}">
                <a16:creationId xmlns:a16="http://schemas.microsoft.com/office/drawing/2014/main" id="{13E68179-65B5-43C5-83DE-5E826C4A7D74}"/>
              </a:ext>
            </a:extLst>
          </p:cNvPr>
          <p:cNvSpPr/>
          <p:nvPr/>
        </p:nvSpPr>
        <p:spPr>
          <a:xfrm>
            <a:off x="1696466" y="2873517"/>
            <a:ext cx="934110" cy="435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四角形: 角を丸くする 19">
            <a:extLst>
              <a:ext uri="{FF2B5EF4-FFF2-40B4-BE49-F238E27FC236}">
                <a16:creationId xmlns:a16="http://schemas.microsoft.com/office/drawing/2014/main" id="{AD015156-B2FF-4649-8378-2CE67D127C66}"/>
              </a:ext>
            </a:extLst>
          </p:cNvPr>
          <p:cNvSpPr/>
          <p:nvPr/>
        </p:nvSpPr>
        <p:spPr>
          <a:xfrm>
            <a:off x="2630576" y="2623872"/>
            <a:ext cx="622763" cy="11299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9" name="図 28">
            <a:extLst>
              <a:ext uri="{FF2B5EF4-FFF2-40B4-BE49-F238E27FC236}">
                <a16:creationId xmlns:a16="http://schemas.microsoft.com/office/drawing/2014/main" id="{B9E38D13-7740-4991-A117-CE006D4379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96165" l="2148" r="92931">
                        <a14:foregroundMark x1="7554" y1="41515" x2="7554" y2="41515"/>
                        <a14:foregroundMark x1="6237" y1="61170" x2="6237" y2="61170"/>
                        <a14:foregroundMark x1="23285" y1="77469" x2="53015" y2="79866"/>
                        <a14:foregroundMark x1="69439" y1="76510" x2="53292" y2="91659"/>
                        <a14:foregroundMark x1="53292" y1="91659" x2="43451" y2="92138"/>
                        <a14:foregroundMark x1="68330" y1="86002" x2="52391" y2="95398"/>
                        <a14:foregroundMark x1="52391" y1="95398" x2="31947" y2="96165"/>
                        <a14:foregroundMark x1="92931" y1="56568" x2="92931" y2="56568"/>
                        <a14:foregroundMark x1="64726" y1="30777" x2="64726" y2="30777"/>
                        <a14:foregroundMark x1="62509" y1="13615" x2="62509" y2="28571"/>
                        <a14:foregroundMark x1="62509" y1="28571" x2="63410" y2="29626"/>
                        <a14:foregroundMark x1="58559" y1="20997" x2="61400" y2="14573"/>
                        <a14:foregroundMark x1="62509" y1="6616" x2="72280" y2="9684"/>
                        <a14:foregroundMark x1="2911" y1="54171" x2="2218" y2="62128"/>
                        <a14:foregroundMark x1="83368" y1="77756" x2="71864" y2="92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6612" y="2095247"/>
            <a:ext cx="3037795" cy="2196907"/>
          </a:xfrm>
          <a:prstGeom prst="rect">
            <a:avLst/>
          </a:prstGeom>
        </p:spPr>
      </p:pic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92B26AA8-0667-40DB-B9C3-C83DC1B0EB56}"/>
              </a:ext>
            </a:extLst>
          </p:cNvPr>
          <p:cNvSpPr/>
          <p:nvPr/>
        </p:nvSpPr>
        <p:spPr>
          <a:xfrm>
            <a:off x="10140248" y="2229359"/>
            <a:ext cx="982648" cy="7836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1" name="図 25">
            <a:extLst>
              <a:ext uri="{FF2B5EF4-FFF2-40B4-BE49-F238E27FC236}">
                <a16:creationId xmlns:a16="http://schemas.microsoft.com/office/drawing/2014/main" id="{450AF37C-DA3D-4872-BC34-8F69917F0F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65" b="90435" l="10053" r="92593">
                        <a14:foregroundMark x1="50000" y1="91304" x2="50000" y2="91304"/>
                        <a14:foregroundMark x1="92593" y1="33913" x2="92593" y2="33913"/>
                        <a14:foregroundMark x1="55026" y1="9565" x2="55026" y2="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791471" y="1207742"/>
            <a:ext cx="1159603" cy="1056527"/>
          </a:xfrm>
          <a:prstGeom prst="rect">
            <a:avLst/>
          </a:prstGeom>
        </p:spPr>
      </p:pic>
      <p:pic>
        <p:nvPicPr>
          <p:cNvPr id="22" name="図 26">
            <a:extLst>
              <a:ext uri="{FF2B5EF4-FFF2-40B4-BE49-F238E27FC236}">
                <a16:creationId xmlns:a16="http://schemas.microsoft.com/office/drawing/2014/main" id="{38A3C79A-F0B4-49BB-9BD7-E99F3CA152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821" l="1786" r="91964">
                        <a14:foregroundMark x1="12500" y1="33865" x2="12500" y2="33865"/>
                        <a14:foregroundMark x1="8036" y1="72112" x2="8036" y2="72112"/>
                        <a14:foregroundMark x1="30357" y1="94024" x2="30357" y2="94024"/>
                        <a14:foregroundMark x1="53571" y1="12351" x2="53571" y2="12351"/>
                        <a14:foregroundMark x1="52679" y1="6375" x2="52679" y2="6375"/>
                        <a14:foregroundMark x1="43750" y1="9562" x2="43750" y2="9562"/>
                        <a14:foregroundMark x1="53571" y1="1195" x2="53571" y2="1195"/>
                        <a14:foregroundMark x1="41071" y1="95618" x2="41071" y2="95618"/>
                        <a14:foregroundMark x1="4464" y1="65737" x2="4464" y2="65737"/>
                        <a14:foregroundMark x1="3571" y1="84462" x2="3571" y2="84462"/>
                        <a14:foregroundMark x1="3571" y1="66932" x2="7143" y2="83665"/>
                        <a14:foregroundMark x1="3571" y1="75697" x2="5357" y2="84064"/>
                        <a14:foregroundMark x1="2679" y1="40239" x2="1786" y2="62151"/>
                        <a14:foregroundMark x1="87500" y1="34263" x2="92857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632"/>
          <a:stretch/>
        </p:blipFill>
        <p:spPr>
          <a:xfrm>
            <a:off x="7032630" y="1217874"/>
            <a:ext cx="1588304" cy="344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43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41C6-E9E9-4E58-A99A-13BE9C04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High Value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D9064E-703B-4368-AF9D-25D425DAC469}"/>
              </a:ext>
            </a:extLst>
          </p:cNvPr>
          <p:cNvSpPr/>
          <p:nvPr/>
        </p:nvSpPr>
        <p:spPr>
          <a:xfrm>
            <a:off x="270934" y="1531055"/>
            <a:ext cx="101557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Cost versus traditional LMR radio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No Repeaters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No Licenses or Frequency Coordination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Can use existing WLAN and IP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Plug and Play-Installation can be completed in one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Up to 1100- IP110H radios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Future-proof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NO COMPETITION- no other vendor has anything like this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Works for OUT-OF-THE-BOX communications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Ease of use/operability- little or no training involved</a:t>
            </a:r>
          </a:p>
        </p:txBody>
      </p:sp>
      <p:pic>
        <p:nvPicPr>
          <p:cNvPr id="4" name="Picture 18" descr="C:\Users\kshimizu\Desktop\1000C.png">
            <a:extLst>
              <a:ext uri="{FF2B5EF4-FFF2-40B4-BE49-F238E27FC236}">
                <a16:creationId xmlns:a16="http://schemas.microsoft.com/office/drawing/2014/main" id="{525B98D0-28C9-4DF7-99D9-C15CD3CB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00" y="5235370"/>
            <a:ext cx="3125187" cy="112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54D2A-FE51-4BAD-83C0-8E30C313F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034" y="1104900"/>
            <a:ext cx="3597821" cy="29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8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E9FD-5FBF-405D-958B-E2C97C94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USB Connections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5CB20-E7FA-4994-B37E-DC19E074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09" y="1174362"/>
            <a:ext cx="10214538" cy="53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27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3DC6-1E6B-412A-84D4-CA944178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CS-IP110H #21 software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26687-82B7-4B5F-9019-6494B4AB4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837"/>
            <a:ext cx="5586476" cy="2891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6AB40-38FF-4226-9205-A672926D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4" y="4065482"/>
            <a:ext cx="5306602" cy="2792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976F5-3884-4E9D-9329-021557B64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866" y="4807507"/>
            <a:ext cx="6664287" cy="1584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2CFE3-35B7-47AA-A062-58F1499C8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476" y="1173837"/>
            <a:ext cx="6282074" cy="340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E4B8A-6F26-47CC-A735-2B69D27330C8}"/>
              </a:ext>
            </a:extLst>
          </p:cNvPr>
          <p:cNvSpPr txBox="1"/>
          <p:nvPr/>
        </p:nvSpPr>
        <p:spPr>
          <a:xfrm>
            <a:off x="4908430" y="4408098"/>
            <a:ext cx="1268083" cy="67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5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AA15-D96F-491A-8462-88444702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Charging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C93C6DA-62E6-46EC-BFE6-97A5541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5381" y="3386494"/>
            <a:ext cx="2162174" cy="216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12">
            <a:extLst>
              <a:ext uri="{FF2B5EF4-FFF2-40B4-BE49-F238E27FC236}">
                <a16:creationId xmlns:a16="http://schemas.microsoft.com/office/drawing/2014/main" id="{42BBB3E9-1B15-46A7-BC5C-71E0185822A4}"/>
              </a:ext>
            </a:extLst>
          </p:cNvPr>
          <p:cNvSpPr txBox="1"/>
          <p:nvPr/>
        </p:nvSpPr>
        <p:spPr>
          <a:xfrm>
            <a:off x="5866755" y="1685598"/>
            <a:ext cx="486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BC-257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（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up to 4 units connectable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）</a:t>
            </a:r>
          </a:p>
        </p:txBody>
      </p:sp>
      <p:sp>
        <p:nvSpPr>
          <p:cNvPr id="6" name="テキスト ボックス 13">
            <a:extLst>
              <a:ext uri="{FF2B5EF4-FFF2-40B4-BE49-F238E27FC236}">
                <a16:creationId xmlns:a16="http://schemas.microsoft.com/office/drawing/2014/main" id="{EC9E279E-7573-4F25-8341-4A32E1A200E0}"/>
              </a:ext>
            </a:extLst>
          </p:cNvPr>
          <p:cNvSpPr txBox="1"/>
          <p:nvPr/>
        </p:nvSpPr>
        <p:spPr>
          <a:xfrm>
            <a:off x="8314893" y="3985132"/>
            <a:ext cx="187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BC-228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cxnSp>
        <p:nvCxnSpPr>
          <p:cNvPr id="7" name="直線コネクタ 5">
            <a:extLst>
              <a:ext uri="{FF2B5EF4-FFF2-40B4-BE49-F238E27FC236}">
                <a16:creationId xmlns:a16="http://schemas.microsoft.com/office/drawing/2014/main" id="{ADB91CAF-1CAE-4042-8F1D-D41F9B7CCE44}"/>
              </a:ext>
            </a:extLst>
          </p:cNvPr>
          <p:cNvCxnSpPr>
            <a:cxnSpLocks/>
          </p:cNvCxnSpPr>
          <p:nvPr/>
        </p:nvCxnSpPr>
        <p:spPr>
          <a:xfrm>
            <a:off x="5866755" y="1177374"/>
            <a:ext cx="9092" cy="5545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16">
            <a:extLst>
              <a:ext uri="{FF2B5EF4-FFF2-40B4-BE49-F238E27FC236}">
                <a16:creationId xmlns:a16="http://schemas.microsoft.com/office/drawing/2014/main" id="{CD247D99-B64E-4CC8-B065-672CB6C7E9F3}"/>
              </a:ext>
            </a:extLst>
          </p:cNvPr>
          <p:cNvSpPr txBox="1"/>
          <p:nvPr/>
        </p:nvSpPr>
        <p:spPr>
          <a:xfrm>
            <a:off x="231829" y="2231068"/>
            <a:ext cx="1757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USB cable</a:t>
            </a:r>
          </a:p>
          <a:p>
            <a:pPr algn="ctr"/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*Supplied ACC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17D70F6A-9714-43E0-9081-ADD38A33F57C}"/>
              </a:ext>
            </a:extLst>
          </p:cNvPr>
          <p:cNvSpPr/>
          <p:nvPr/>
        </p:nvSpPr>
        <p:spPr>
          <a:xfrm>
            <a:off x="1345620" y="1395400"/>
            <a:ext cx="255905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i="0" dirty="0">
                <a:solidFill>
                  <a:schemeClr val="tx1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USB charger</a:t>
            </a:r>
            <a:endParaRPr kumimoji="1" lang="ja-JP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角丸四角形 19">
            <a:extLst>
              <a:ext uri="{FF2B5EF4-FFF2-40B4-BE49-F238E27FC236}">
                <a16:creationId xmlns:a16="http://schemas.microsoft.com/office/drawing/2014/main" id="{A57835A8-BA75-4134-8DD0-8BE57C9CC51A}"/>
              </a:ext>
            </a:extLst>
          </p:cNvPr>
          <p:cNvSpPr/>
          <p:nvPr/>
        </p:nvSpPr>
        <p:spPr>
          <a:xfrm>
            <a:off x="7240967" y="1272409"/>
            <a:ext cx="2947176" cy="481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i="0" dirty="0">
                <a:solidFill>
                  <a:schemeClr val="tx1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Charged with cradle</a:t>
            </a:r>
            <a:endParaRPr kumimoji="1" lang="ja-JP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Picture 2" descr="http://csad.icom.co.jp/csad_2003/images/pict/png/21-7214.BC-257.png">
            <a:extLst>
              <a:ext uri="{FF2B5EF4-FFF2-40B4-BE49-F238E27FC236}">
                <a16:creationId xmlns:a16="http://schemas.microsoft.com/office/drawing/2014/main" id="{DE13C2D3-2756-42E8-876A-C0D6EFD7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5635" y="1791207"/>
            <a:ext cx="1922447" cy="14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https://www.icom.co.jp/uploads/product/option/BC-228/20191220182308_01308.png">
            <a:extLst>
              <a:ext uri="{FF2B5EF4-FFF2-40B4-BE49-F238E27FC236}">
                <a16:creationId xmlns:a16="http://schemas.microsoft.com/office/drawing/2014/main" id="{9FCB014A-60BC-4F62-B75F-44741343D7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" name="Picture 2" descr="http://csad.icom.co.jp/csad_2003/images/pict/png/21-7214.BC-257.png">
            <a:extLst>
              <a:ext uri="{FF2B5EF4-FFF2-40B4-BE49-F238E27FC236}">
                <a16:creationId xmlns:a16="http://schemas.microsoft.com/office/drawing/2014/main" id="{CDEDF9A1-3966-4C62-A362-EE289E626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9258" y="1822459"/>
            <a:ext cx="1922447" cy="14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円/楕円 23">
            <a:extLst>
              <a:ext uri="{FF2B5EF4-FFF2-40B4-BE49-F238E27FC236}">
                <a16:creationId xmlns:a16="http://schemas.microsoft.com/office/drawing/2014/main" id="{A5EDF478-7834-4FDF-9124-48FA2B4DAF7F}"/>
              </a:ext>
            </a:extLst>
          </p:cNvPr>
          <p:cNvSpPr/>
          <p:nvPr/>
        </p:nvSpPr>
        <p:spPr>
          <a:xfrm>
            <a:off x="8044893" y="315900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</a:rPr>
              <a:t>＋</a:t>
            </a:r>
          </a:p>
        </p:txBody>
      </p:sp>
      <p:pic>
        <p:nvPicPr>
          <p:cNvPr id="15" name="図 4">
            <a:extLst>
              <a:ext uri="{FF2B5EF4-FFF2-40B4-BE49-F238E27FC236}">
                <a16:creationId xmlns:a16="http://schemas.microsoft.com/office/drawing/2014/main" id="{4A973928-2890-4918-A9F5-5867311C8E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333" y="2179888"/>
            <a:ext cx="929493" cy="936327"/>
          </a:xfrm>
          <a:prstGeom prst="rect">
            <a:avLst/>
          </a:prstGeom>
        </p:spPr>
      </p:pic>
      <p:pic>
        <p:nvPicPr>
          <p:cNvPr id="16" name="図 22">
            <a:extLst>
              <a:ext uri="{FF2B5EF4-FFF2-40B4-BE49-F238E27FC236}">
                <a16:creationId xmlns:a16="http://schemas.microsoft.com/office/drawing/2014/main" id="{95318573-BF9B-4F38-80DC-D2B90A61C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93" y="3450927"/>
            <a:ext cx="5516995" cy="3207877"/>
          </a:xfrm>
          <a:prstGeom prst="rect">
            <a:avLst/>
          </a:prstGeom>
        </p:spPr>
      </p:pic>
      <p:sp>
        <p:nvSpPr>
          <p:cNvPr id="17" name="円/楕円 23">
            <a:extLst>
              <a:ext uri="{FF2B5EF4-FFF2-40B4-BE49-F238E27FC236}">
                <a16:creationId xmlns:a16="http://schemas.microsoft.com/office/drawing/2014/main" id="{6FAAD4D7-06EF-4B0C-8B95-D24A0FFC8BBD}"/>
              </a:ext>
            </a:extLst>
          </p:cNvPr>
          <p:cNvSpPr/>
          <p:nvPr/>
        </p:nvSpPr>
        <p:spPr>
          <a:xfrm>
            <a:off x="2208525" y="2260175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</a:rPr>
              <a:t>＋</a:t>
            </a:r>
          </a:p>
        </p:txBody>
      </p:sp>
      <p:sp>
        <p:nvSpPr>
          <p:cNvPr id="18" name="テキスト ボックス 26">
            <a:extLst>
              <a:ext uri="{FF2B5EF4-FFF2-40B4-BE49-F238E27FC236}">
                <a16:creationId xmlns:a16="http://schemas.microsoft.com/office/drawing/2014/main" id="{2D946523-F811-4743-B9D5-CEB639B06285}"/>
              </a:ext>
            </a:extLst>
          </p:cNvPr>
          <p:cNvSpPr txBox="1"/>
          <p:nvPr/>
        </p:nvSpPr>
        <p:spPr>
          <a:xfrm>
            <a:off x="3080674" y="2246177"/>
            <a:ext cx="1757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AC adapter</a:t>
            </a:r>
          </a:p>
          <a:p>
            <a:pPr algn="ctr"/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*User supplied</a:t>
            </a:r>
          </a:p>
        </p:txBody>
      </p:sp>
      <p:pic>
        <p:nvPicPr>
          <p:cNvPr id="19" name="図 6">
            <a:extLst>
              <a:ext uri="{FF2B5EF4-FFF2-40B4-BE49-F238E27FC236}">
                <a16:creationId xmlns:a16="http://schemas.microsoft.com/office/drawing/2014/main" id="{1E829F40-F9BC-4BFB-B520-6E7370BB9F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599" y="2003140"/>
            <a:ext cx="2961476" cy="1801311"/>
          </a:xfrm>
          <a:prstGeom prst="rect">
            <a:avLst/>
          </a:prstGeom>
        </p:spPr>
      </p:pic>
      <p:pic>
        <p:nvPicPr>
          <p:cNvPr id="20" name="Picture 2" descr="http://csad.icom.co.jp/csad_2003/images/pict/png/21-7214.BC-257.png">
            <a:extLst>
              <a:ext uri="{FF2B5EF4-FFF2-40B4-BE49-F238E27FC236}">
                <a16:creationId xmlns:a16="http://schemas.microsoft.com/office/drawing/2014/main" id="{9988D364-7C0B-40A0-9CE6-DDFDBD068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0383" y="5497990"/>
            <a:ext cx="1922447" cy="14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円/楕円 23">
            <a:extLst>
              <a:ext uri="{FF2B5EF4-FFF2-40B4-BE49-F238E27FC236}">
                <a16:creationId xmlns:a16="http://schemas.microsoft.com/office/drawing/2014/main" id="{64CE8B59-40E0-4FE6-A0CD-84A5AD4D8785}"/>
              </a:ext>
            </a:extLst>
          </p:cNvPr>
          <p:cNvSpPr/>
          <p:nvPr/>
        </p:nvSpPr>
        <p:spPr>
          <a:xfrm>
            <a:off x="8044893" y="5948908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</a:rPr>
              <a:t>＋</a:t>
            </a:r>
          </a:p>
        </p:txBody>
      </p:sp>
      <p:sp>
        <p:nvSpPr>
          <p:cNvPr id="22" name="テキスト ボックス 27">
            <a:extLst>
              <a:ext uri="{FF2B5EF4-FFF2-40B4-BE49-F238E27FC236}">
                <a16:creationId xmlns:a16="http://schemas.microsoft.com/office/drawing/2014/main" id="{C7196356-6535-461E-BA1C-0DF4743C99C2}"/>
              </a:ext>
            </a:extLst>
          </p:cNvPr>
          <p:cNvSpPr txBox="1"/>
          <p:nvPr/>
        </p:nvSpPr>
        <p:spPr>
          <a:xfrm>
            <a:off x="8695477" y="5901465"/>
            <a:ext cx="1757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USB cable</a:t>
            </a:r>
          </a:p>
          <a:p>
            <a:pPr algn="ctr"/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*Supplied ACC</a:t>
            </a:r>
          </a:p>
        </p:txBody>
      </p:sp>
      <p:cxnSp>
        <p:nvCxnSpPr>
          <p:cNvPr id="23" name="直線コネクタ 28">
            <a:extLst>
              <a:ext uri="{FF2B5EF4-FFF2-40B4-BE49-F238E27FC236}">
                <a16:creationId xmlns:a16="http://schemas.microsoft.com/office/drawing/2014/main" id="{4C9876EB-B462-4A42-A045-40778BA78965}"/>
              </a:ext>
            </a:extLst>
          </p:cNvPr>
          <p:cNvCxnSpPr>
            <a:cxnSpLocks/>
          </p:cNvCxnSpPr>
          <p:nvPr/>
        </p:nvCxnSpPr>
        <p:spPr>
          <a:xfrm>
            <a:off x="5875847" y="5361308"/>
            <a:ext cx="57532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33">
            <a:extLst>
              <a:ext uri="{FF2B5EF4-FFF2-40B4-BE49-F238E27FC236}">
                <a16:creationId xmlns:a16="http://schemas.microsoft.com/office/drawing/2014/main" id="{F469AAF3-9050-47C9-B916-73A48E8A236C}"/>
              </a:ext>
            </a:extLst>
          </p:cNvPr>
          <p:cNvSpPr txBox="1"/>
          <p:nvPr/>
        </p:nvSpPr>
        <p:spPr>
          <a:xfrm>
            <a:off x="5611286" y="5379456"/>
            <a:ext cx="486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BC-257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 </a:t>
            </a:r>
            <a:r>
              <a:rPr kumimoji="1" lang="en-GB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+ USB cable in one pair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70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D5B-1EDB-4412-BBF9-0A545A09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900" y="612775"/>
            <a:ext cx="4953000" cy="492125"/>
          </a:xfrm>
        </p:spPr>
        <p:txBody>
          <a:bodyPr>
            <a:noAutofit/>
          </a:bodyPr>
          <a:lstStyle/>
          <a:p>
            <a:r>
              <a:rPr lang="en-US" sz="2800" dirty="0"/>
              <a:t>IP100FS Remote Dispatcher</a:t>
            </a:r>
          </a:p>
        </p:txBody>
      </p:sp>
      <p:sp>
        <p:nvSpPr>
          <p:cNvPr id="3" name="AutoShape 2" descr="https://www.icom.co.jp/uploads/product/option/SP-30/20191220170639.png">
            <a:extLst>
              <a:ext uri="{FF2B5EF4-FFF2-40B4-BE49-F238E27FC236}">
                <a16:creationId xmlns:a16="http://schemas.microsoft.com/office/drawing/2014/main" id="{3C2C9A0E-2342-4D68-A50E-60CAA082E7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2" descr="https://www.icom.co.jp/uploads/product/body/IP100H/20191206023326.jpg">
            <a:extLst>
              <a:ext uri="{FF2B5EF4-FFF2-40B4-BE49-F238E27FC236}">
                <a16:creationId xmlns:a16="http://schemas.microsoft.com/office/drawing/2014/main" id="{23A91905-763F-4347-80E1-ED511B00BC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5" descr="https://www.icom.co.jp/uploads/product/body/IP100H/20191208154931_86939.png">
            <a:extLst>
              <a:ext uri="{FF2B5EF4-FFF2-40B4-BE49-F238E27FC236}">
                <a16:creationId xmlns:a16="http://schemas.microsoft.com/office/drawing/2014/main" id="{90F1CF62-FBE9-496F-BE88-8EE05E7BDE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0817CC0-8BD8-4479-A7FB-03BB3B48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371" y="4770280"/>
            <a:ext cx="2056329" cy="205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https://www.icom.co.jp/uploads/product/option/SM-28/20191219155535_76298.png">
            <a:extLst>
              <a:ext uri="{FF2B5EF4-FFF2-40B4-BE49-F238E27FC236}">
                <a16:creationId xmlns:a16="http://schemas.microsoft.com/office/drawing/2014/main" id="{17250CF9-5753-4A98-BE98-CA2D9CD62E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8" name="Picture 5" descr="後ろから見たパソコンを使う人のイラスト（男性） | かわいいフリー素材集 いらすとや">
            <a:extLst>
              <a:ext uri="{FF2B5EF4-FFF2-40B4-BE49-F238E27FC236}">
                <a16:creationId xmlns:a16="http://schemas.microsoft.com/office/drawing/2014/main" id="{813B4C5E-CE6A-4487-856B-BBE228A9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478" y="3951256"/>
            <a:ext cx="3844926" cy="290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B87B129-2E9F-4D06-8D8F-4BC786BB3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7124" y="5938367"/>
            <a:ext cx="592915" cy="77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8CF5C52-FAF7-43D2-BD3C-6B286EB61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3694" y="5938367"/>
            <a:ext cx="592915" cy="77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B53D328-4C4D-4E92-9C14-6E58DC6D4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1367" y="4413250"/>
            <a:ext cx="178383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F15D39B-31EF-4A98-9F2F-BFEEAC46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555" y="4439051"/>
            <a:ext cx="22288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図 16">
            <a:extLst>
              <a:ext uri="{FF2B5EF4-FFF2-40B4-BE49-F238E27FC236}">
                <a16:creationId xmlns:a16="http://schemas.microsoft.com/office/drawing/2014/main" id="{A58A03DD-F75B-4021-91CB-3AAD26915F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07180" flipV="1">
            <a:off x="1336717" y="3023494"/>
            <a:ext cx="1726181" cy="969131"/>
          </a:xfrm>
          <a:prstGeom prst="rect">
            <a:avLst/>
          </a:prstGeom>
        </p:spPr>
      </p:pic>
      <p:cxnSp>
        <p:nvCxnSpPr>
          <p:cNvPr id="15" name="直線コネクタ 6">
            <a:extLst>
              <a:ext uri="{FF2B5EF4-FFF2-40B4-BE49-F238E27FC236}">
                <a16:creationId xmlns:a16="http://schemas.microsoft.com/office/drawing/2014/main" id="{E7B35DB9-7D29-4C0D-8E60-AD7FD88FD2AA}"/>
              </a:ext>
            </a:extLst>
          </p:cNvPr>
          <p:cNvCxnSpPr/>
          <p:nvPr/>
        </p:nvCxnSpPr>
        <p:spPr>
          <a:xfrm>
            <a:off x="3505200" y="4806416"/>
            <a:ext cx="6479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http://csad.icom.co.jp/csad_2003/images/pict/png/HS-0429_AP-95M_std.png">
            <a:extLst>
              <a:ext uri="{FF2B5EF4-FFF2-40B4-BE49-F238E27FC236}">
                <a16:creationId xmlns:a16="http://schemas.microsoft.com/office/drawing/2014/main" id="{50E8B738-B8AF-4832-864F-80ADDCEE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6894" y="4344512"/>
            <a:ext cx="1393376" cy="9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20">
            <a:extLst>
              <a:ext uri="{FF2B5EF4-FFF2-40B4-BE49-F238E27FC236}">
                <a16:creationId xmlns:a16="http://schemas.microsoft.com/office/drawing/2014/main" id="{D04E98DC-200A-4028-AB7F-7601A1883FC9}"/>
              </a:ext>
            </a:extLst>
          </p:cNvPr>
          <p:cNvSpPr txBox="1"/>
          <p:nvPr/>
        </p:nvSpPr>
        <p:spPr>
          <a:xfrm>
            <a:off x="9832928" y="5142465"/>
            <a:ext cx="187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Wireless AP</a:t>
            </a:r>
          </a:p>
          <a:p>
            <a:pPr algn="ctr"/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AP-95M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18" name="テキスト ボックス 21">
            <a:extLst>
              <a:ext uri="{FF2B5EF4-FFF2-40B4-BE49-F238E27FC236}">
                <a16:creationId xmlns:a16="http://schemas.microsoft.com/office/drawing/2014/main" id="{ED4F1064-CD21-49F7-8BD0-6A85DCCB010A}"/>
              </a:ext>
            </a:extLst>
          </p:cNvPr>
          <p:cNvSpPr txBox="1"/>
          <p:nvPr/>
        </p:nvSpPr>
        <p:spPr>
          <a:xfrm>
            <a:off x="917575" y="1200124"/>
            <a:ext cx="187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Remote communicator </a:t>
            </a:r>
          </a:p>
          <a:p>
            <a:pPr algn="ctr"/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Display image</a:t>
            </a:r>
          </a:p>
        </p:txBody>
      </p:sp>
      <p:sp>
        <p:nvSpPr>
          <p:cNvPr id="19" name="テキスト ボックス 22">
            <a:extLst>
              <a:ext uri="{FF2B5EF4-FFF2-40B4-BE49-F238E27FC236}">
                <a16:creationId xmlns:a16="http://schemas.microsoft.com/office/drawing/2014/main" id="{C28D5795-0789-4A68-9AC4-CF765F46DD89}"/>
              </a:ext>
            </a:extLst>
          </p:cNvPr>
          <p:cNvSpPr txBox="1"/>
          <p:nvPr/>
        </p:nvSpPr>
        <p:spPr>
          <a:xfrm>
            <a:off x="3489780" y="5584411"/>
            <a:ext cx="187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Desktop mic</a:t>
            </a:r>
          </a:p>
        </p:txBody>
      </p:sp>
      <p:pic>
        <p:nvPicPr>
          <p:cNvPr id="20" name="図 9">
            <a:extLst>
              <a:ext uri="{FF2B5EF4-FFF2-40B4-BE49-F238E27FC236}">
                <a16:creationId xmlns:a16="http://schemas.microsoft.com/office/drawing/2014/main" id="{0FF735A2-13CA-4071-AD6A-783413AA91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683" y="1201468"/>
            <a:ext cx="8618822" cy="3220637"/>
          </a:xfrm>
          <a:prstGeom prst="rect">
            <a:avLst/>
          </a:prstGeom>
        </p:spPr>
      </p:pic>
      <p:sp>
        <p:nvSpPr>
          <p:cNvPr id="22" name="テキスト ボックス 23">
            <a:extLst>
              <a:ext uri="{FF2B5EF4-FFF2-40B4-BE49-F238E27FC236}">
                <a16:creationId xmlns:a16="http://schemas.microsoft.com/office/drawing/2014/main" id="{D6CBF1C5-E785-43E5-9F1E-024F0755017D}"/>
              </a:ext>
            </a:extLst>
          </p:cNvPr>
          <p:cNvSpPr txBox="1"/>
          <p:nvPr/>
        </p:nvSpPr>
        <p:spPr>
          <a:xfrm>
            <a:off x="7841411" y="1602858"/>
            <a:ext cx="4270076" cy="181588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Shows the Status of eachIP110H</a:t>
            </a:r>
          </a:p>
          <a:p>
            <a:pPr marL="228600" indent="-228600">
              <a:buFont typeface="+mj-lt"/>
              <a:buAutoNum type="arabicPeriod"/>
            </a:pP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Creates up to 120 shortcut buttons to make various types of calls</a:t>
            </a:r>
          </a:p>
          <a:p>
            <a:pPr marL="228600" indent="-228600">
              <a:buFont typeface="+mj-lt"/>
              <a:buAutoNum type="arabicPeriod"/>
            </a:pP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Shows received and transmitted call logs</a:t>
            </a:r>
          </a:p>
          <a:p>
            <a:pPr marL="228600" indent="-228600">
              <a:buFont typeface="+mj-lt"/>
              <a:buAutoNum type="arabicPeriod"/>
            </a:pP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Shows the alia name of the IP110H using the access point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5BD9BA-E6D5-4589-8365-8A4CC9664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0688" y="5079249"/>
            <a:ext cx="556436" cy="556436"/>
          </a:xfrm>
          <a:prstGeom prst="rect">
            <a:avLst/>
          </a:prstGeom>
        </p:spPr>
      </p:pic>
      <p:sp>
        <p:nvSpPr>
          <p:cNvPr id="24" name="テキスト ボックス 22">
            <a:extLst>
              <a:ext uri="{FF2B5EF4-FFF2-40B4-BE49-F238E27FC236}">
                <a16:creationId xmlns:a16="http://schemas.microsoft.com/office/drawing/2014/main" id="{F9DBC2EB-12E5-4365-99DB-87E800C110A2}"/>
              </a:ext>
            </a:extLst>
          </p:cNvPr>
          <p:cNvSpPr txBox="1"/>
          <p:nvPr/>
        </p:nvSpPr>
        <p:spPr>
          <a:xfrm>
            <a:off x="5393773" y="6186993"/>
            <a:ext cx="187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IP100FS dongle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9510D25-4622-4A3F-9027-788579422E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2481" y="3982233"/>
            <a:ext cx="1569365" cy="12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62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09678C-0389-4AAB-8CB1-903D78229E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Visit </a:t>
            </a:r>
            <a:r>
              <a:rPr lang="en-US" dirty="0">
                <a:hlinkClick r:id="rId2"/>
              </a:rPr>
              <a:t>www.NSTN.us</a:t>
            </a:r>
            <a:r>
              <a:rPr lang="en-US" dirty="0"/>
              <a:t> for MORE !</a:t>
            </a:r>
          </a:p>
        </p:txBody>
      </p:sp>
    </p:spTree>
    <p:extLst>
      <p:ext uri="{BB962C8B-B14F-4D97-AF65-F5344CB8AC3E}">
        <p14:creationId xmlns:p14="http://schemas.microsoft.com/office/powerpoint/2010/main" val="250192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B22D7B-0A14-44AD-9828-68A1CFE72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133" y="1285212"/>
            <a:ext cx="3780367" cy="2301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641C6-E9E9-4E58-A99A-13BE9C04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Benefits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55944-0762-4AAD-8286-6FE9A94C0A72}"/>
              </a:ext>
            </a:extLst>
          </p:cNvPr>
          <p:cNvSpPr/>
          <p:nvPr/>
        </p:nvSpPr>
        <p:spPr>
          <a:xfrm>
            <a:off x="330200" y="2153273"/>
            <a:ext cx="87799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No Site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Range Testing is Simple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Easy to Expand over Different Locales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Coverage is Easily Expandable by adding Access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PC Based Software Console- IP100FS for Dispatch by 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Radio-like features such as Individual, Group Calls, All Calls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Encryption capable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System is Easily Managed with Bandwidth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F99AD-6AF6-49E9-80CB-765F381D1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24" y="4880233"/>
            <a:ext cx="2856786" cy="17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7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1945B-5C14-42A5-95E9-10F24AC5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WLAN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759CB7-FB67-4817-8328-D4C0BA71581B}"/>
              </a:ext>
            </a:extLst>
          </p:cNvPr>
          <p:cNvSpPr/>
          <p:nvPr/>
        </p:nvSpPr>
        <p:spPr>
          <a:xfrm>
            <a:off x="163094" y="1515399"/>
            <a:ext cx="960320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Wireless Local Area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A communications network that provides connectivity to wireless devices using WLAN technology.</a:t>
            </a:r>
          </a:p>
          <a:p>
            <a:pPr lvl="1"/>
            <a:endParaRPr lang="en-US" alt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A WLAN is the wireless equivalent of a hard-wired Ethernet network. </a:t>
            </a:r>
          </a:p>
          <a:p>
            <a:pPr lvl="1"/>
            <a:endParaRPr lang="en-US" altLang="en-US" sz="1000" dirty="0"/>
          </a:p>
          <a:p>
            <a:pPr lvl="1">
              <a:buFontTx/>
              <a:buChar char="•"/>
            </a:pPr>
            <a:r>
              <a:rPr lang="ja-JP" altLang="en-US" sz="2200" dirty="0"/>
              <a:t> “            </a:t>
            </a:r>
            <a:r>
              <a:rPr lang="en-US" altLang="ja-JP" sz="2200" dirty="0"/>
              <a:t>certified</a:t>
            </a:r>
            <a:r>
              <a:rPr lang="ja-JP" altLang="en-US" sz="2200" dirty="0"/>
              <a:t>”</a:t>
            </a:r>
            <a:r>
              <a:rPr lang="en-US" altLang="ja-JP" sz="2200" dirty="0"/>
              <a:t> products are </a:t>
            </a:r>
            <a:r>
              <a:rPr lang="en-US" altLang="ja-JP" sz="2200" b="1" dirty="0"/>
              <a:t>WLAN</a:t>
            </a:r>
            <a:r>
              <a:rPr lang="en-US" altLang="ja-JP" sz="2200" dirty="0"/>
              <a:t> products.</a:t>
            </a:r>
          </a:p>
          <a:p>
            <a:pPr lvl="1"/>
            <a:endParaRPr lang="en-US" altLang="ja-JP" sz="1000" dirty="0"/>
          </a:p>
          <a:p>
            <a:pPr lvl="1">
              <a:buFontTx/>
              <a:buChar char="•"/>
            </a:pPr>
            <a:r>
              <a:rPr lang="en-US" altLang="ja-JP" sz="2200" dirty="0"/>
              <a:t> 		is a certified trademark of the </a:t>
            </a:r>
            <a:r>
              <a:rPr lang="ja-JP" altLang="en-US" sz="2200" dirty="0"/>
              <a:t>“</a:t>
            </a:r>
            <a:r>
              <a:rPr lang="en-US" altLang="ja-JP" sz="2200" dirty="0"/>
              <a:t>Wi-Fi Alliance</a:t>
            </a:r>
            <a:r>
              <a:rPr lang="ja-JP" altLang="en-US" sz="2200" dirty="0"/>
              <a:t>”</a:t>
            </a:r>
            <a:endParaRPr lang="en-US" altLang="ja-JP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FDE24-76E4-452B-B906-5E1DB2BB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799" y="4393689"/>
            <a:ext cx="4358105" cy="2245084"/>
          </a:xfrm>
          <a:prstGeom prst="rect">
            <a:avLst/>
          </a:prstGeom>
        </p:spPr>
      </p:pic>
      <p:pic>
        <p:nvPicPr>
          <p:cNvPr id="7" name="Picture 5" descr="logo_wifi.jpg">
            <a:extLst>
              <a:ext uri="{FF2B5EF4-FFF2-40B4-BE49-F238E27FC236}">
                <a16:creationId xmlns:a16="http://schemas.microsoft.com/office/drawing/2014/main" id="{BE3EC8D8-9E50-4B3F-9F77-DE331E7D0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0" y="3233034"/>
            <a:ext cx="729191" cy="3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logo_wifi.jpg">
            <a:extLst>
              <a:ext uri="{FF2B5EF4-FFF2-40B4-BE49-F238E27FC236}">
                <a16:creationId xmlns:a16="http://schemas.microsoft.com/office/drawing/2014/main" id="{D66DE283-4C29-429D-B690-10924C8F4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3721508"/>
            <a:ext cx="729191" cy="3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099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BD3D7-AB5C-4F2F-BEFF-359E190A6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WLAN?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F6E2D6-17D5-4F93-A035-92EB4AAF55D5}"/>
              </a:ext>
            </a:extLst>
          </p:cNvPr>
          <p:cNvSpPr/>
          <p:nvPr/>
        </p:nvSpPr>
        <p:spPr>
          <a:xfrm>
            <a:off x="269364" y="1405172"/>
            <a:ext cx="86190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ea typeface="ヒラギノ角ゴ Pro W3" pitchFamily="-84" charset="-128"/>
              </a:rPr>
              <a:t>INFRASTRUCTURE-</a:t>
            </a:r>
            <a:r>
              <a:rPr lang="en-US" altLang="en-US" sz="2400" dirty="0">
                <a:ea typeface="ヒラギノ角ゴ Pro W3" pitchFamily="-84" charset="-128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ヒラギノ角ゴ Pro W3" pitchFamily="-84" charset="-128"/>
              </a:rPr>
              <a:t>WLAN networks typically already existing in most businesses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ea typeface="ヒラギノ角ゴ Pro W3" pitchFamily="-84" charset="-128"/>
              </a:rPr>
              <a:t>MANAGEMENT-</a:t>
            </a:r>
            <a:r>
              <a:rPr lang="en-US" altLang="en-US" sz="2400" dirty="0">
                <a:ea typeface="ヒラギノ角ゴ Pro W3" pitchFamily="-84" charset="-128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ヒラギノ角ゴ Pro W3" pitchFamily="-84" charset="-128"/>
              </a:rPr>
              <a:t>The IT personnel can easily manage and maintain this system over their core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ea typeface="ヒラギノ角ゴ Pro W3" pitchFamily="-84" charset="-128"/>
              </a:rPr>
              <a:t>COST-</a:t>
            </a:r>
            <a:r>
              <a:rPr lang="en-US" altLang="en-US" sz="2400" dirty="0">
                <a:ea typeface="ヒラギノ角ゴ Pro W3" pitchFamily="-84" charset="-128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ヒラギノ角ゴ Pro W3" pitchFamily="-84" charset="-128"/>
              </a:rPr>
              <a:t>It’s much cheaper than building out an RF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ea typeface="ヒラギノ角ゴ Pro W3" pitchFamily="-84" charset="-128"/>
              </a:rPr>
              <a:t>DESIGN-</a:t>
            </a:r>
            <a:r>
              <a:rPr lang="en-US" altLang="en-US" sz="2400" dirty="0">
                <a:ea typeface="ヒラギノ角ゴ Pro W3" pitchFamily="-84" charset="-128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ヒラギノ角ゴ Pro W3" pitchFamily="-84" charset="-128"/>
              </a:rPr>
              <a:t>A standalone WLAN system can easily be constructed for customers with no existing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ea typeface="ヒラギノ角ゴ Pro W3" pitchFamily="-84" charset="-128"/>
              </a:rPr>
              <a:t>TECHNOLOGY-</a:t>
            </a:r>
            <a:r>
              <a:rPr lang="en-US" altLang="en-US" sz="2400" dirty="0">
                <a:ea typeface="ヒラギノ角ゴ Pro W3" pitchFamily="-84" charset="-128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ヒラギノ角ゴ Pro W3" pitchFamily="-84" charset="-128"/>
              </a:rPr>
              <a:t>IP technology and networking is the future. Evolution of this product will grow with customers needs.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96BB1-B242-4CD7-830A-FED3DF0CC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399" y="2741891"/>
            <a:ext cx="3873501" cy="236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1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imgur.com/uUaiUks.png">
            <a:extLst>
              <a:ext uri="{FF2B5EF4-FFF2-40B4-BE49-F238E27FC236}">
                <a16:creationId xmlns:a16="http://schemas.microsoft.com/office/drawing/2014/main" id="{EC5FFDEA-AB74-4FD3-9865-103D18E40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67" y="3245753"/>
            <a:ext cx="5745421" cy="32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2351E-815B-4B89-95AE-C70A47CD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052" y="612775"/>
            <a:ext cx="5358848" cy="492125"/>
          </a:xfrm>
        </p:spPr>
        <p:txBody>
          <a:bodyPr>
            <a:noAutofit/>
          </a:bodyPr>
          <a:lstStyle/>
          <a:p>
            <a:r>
              <a:rPr lang="en-US" sz="2800" dirty="0"/>
              <a:t>WLAN System Requirements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71FF98-6CE6-4A8A-959C-D759AAF9DC2F}"/>
              </a:ext>
            </a:extLst>
          </p:cNvPr>
          <p:cNvSpPr/>
          <p:nvPr/>
        </p:nvSpPr>
        <p:spPr>
          <a:xfrm>
            <a:off x="355599" y="1482595"/>
            <a:ext cx="1065106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ja-JP" sz="2400" dirty="0">
                <a:ea typeface="ヒラギノ角ゴ Pro W3" pitchFamily="-84" charset="-128"/>
              </a:rPr>
              <a:t>Need an IP1000C,IP1100CV, VE-PG4, or IP1500C Controller, Access Points, and IP110H handheld radios.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ja-JP" sz="2400" dirty="0">
                <a:ea typeface="ヒラギノ角ゴ Pro W3" pitchFamily="-84" charset="-128"/>
              </a:rPr>
              <a:t>All units must have at least </a:t>
            </a:r>
            <a:r>
              <a:rPr lang="en-US" altLang="ja-JP" sz="2400" i="1" dirty="0">
                <a:solidFill>
                  <a:srgbClr val="FF0000"/>
                </a:solidFill>
                <a:ea typeface="ヒラギノ角ゴ Pro W3" pitchFamily="-84" charset="-128"/>
              </a:rPr>
              <a:t>one of the 10 SSID and encryption</a:t>
            </a:r>
            <a:r>
              <a:rPr lang="en-US" altLang="ja-JP" sz="2400" i="1" dirty="0">
                <a:solidFill>
                  <a:schemeClr val="accent1"/>
                </a:solidFill>
                <a:ea typeface="ヒラギノ角ゴ Pro W3" pitchFamily="-84" charset="-128"/>
              </a:rPr>
              <a:t> </a:t>
            </a:r>
            <a:r>
              <a:rPr lang="en-US" altLang="ja-JP" sz="2400" dirty="0">
                <a:ea typeface="ヒラギノ角ゴ Pro W3" pitchFamily="-84" charset="-128"/>
              </a:rPr>
              <a:t>setting entered in the radio configuration.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ja-JP" sz="2400" dirty="0">
                <a:ea typeface="ヒラギノ角ゴ Pro W3" pitchFamily="-84" charset="-128"/>
              </a:rPr>
              <a:t>Access Point placement- Overlapping coverage and proper frequency use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ea typeface="ヒラギノ角ゴ Pro W3" pitchFamily="-84" charset="-128"/>
              </a:rPr>
              <a:t>Bandwidth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ea typeface="ヒラギノ角ゴ Pro W3" pitchFamily="-84" charset="-128"/>
              </a:rPr>
              <a:t>Simplex Voice Path= 150kbps per radio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ea typeface="ヒラギノ角ゴ Pro W3" pitchFamily="-84" charset="-128"/>
              </a:rPr>
              <a:t>Duplex Voice Path=   300kbps per radio</a:t>
            </a:r>
          </a:p>
        </p:txBody>
      </p:sp>
    </p:spTree>
    <p:extLst>
      <p:ext uri="{BB962C8B-B14F-4D97-AF65-F5344CB8AC3E}">
        <p14:creationId xmlns:p14="http://schemas.microsoft.com/office/powerpoint/2010/main" val="3774628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FFFFF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DB1A1A"/>
      </a:hlink>
      <a:folHlink>
        <a:srgbClr val="DB1A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 2022 Slide Deck 2.26.22 Re-Do" id="{4A558121-78DB-5546-8A16-7E298307539A}" vid="{A11C1A8C-4CB5-E042-A94B-81933E94CE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13727</TotalTime>
  <Words>2227</Words>
  <Application>Microsoft Office PowerPoint</Application>
  <PresentationFormat>Widescreen</PresentationFormat>
  <Paragraphs>587</Paragraphs>
  <Slides>54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HGP創英角ｺﾞｼｯｸUB</vt:lpstr>
      <vt:lpstr>メイリオ</vt:lpstr>
      <vt:lpstr>メイリオ</vt:lpstr>
      <vt:lpstr>Meiryo UI</vt:lpstr>
      <vt:lpstr>Arial</vt:lpstr>
      <vt:lpstr>Calibri</vt:lpstr>
      <vt:lpstr>Helvetica</vt:lpstr>
      <vt:lpstr>Roboto</vt:lpstr>
      <vt:lpstr>Times New Roman</vt:lpstr>
      <vt:lpstr>Office Theme</vt:lpstr>
      <vt:lpstr>Worksheet</vt:lpstr>
      <vt:lpstr>ICOM WLAN Radio System by NSTN</vt:lpstr>
      <vt:lpstr>PowerPoint Presentation</vt:lpstr>
      <vt:lpstr>WLAN Radios</vt:lpstr>
      <vt:lpstr>Reasons to Select the WLAN System</vt:lpstr>
      <vt:lpstr>High Value Points</vt:lpstr>
      <vt:lpstr>Benefits</vt:lpstr>
      <vt:lpstr>What is WLAN</vt:lpstr>
      <vt:lpstr>Why WLAN?</vt:lpstr>
      <vt:lpstr>WLAN System Requirements</vt:lpstr>
      <vt:lpstr>Benefits and Savings</vt:lpstr>
      <vt:lpstr>WLAN Radio System Components</vt:lpstr>
      <vt:lpstr>PowerPoint Presentation</vt:lpstr>
      <vt:lpstr>PowerPoint Presentation</vt:lpstr>
      <vt:lpstr>PowerPoint Presentation</vt:lpstr>
      <vt:lpstr>PowerPoint Presentation</vt:lpstr>
      <vt:lpstr>IP1100CV</vt:lpstr>
      <vt:lpstr>IP1100CV</vt:lpstr>
      <vt:lpstr>IP1100CV</vt:lpstr>
      <vt:lpstr>Comparison </vt:lpstr>
      <vt:lpstr>IP1100CV Network Connections</vt:lpstr>
      <vt:lpstr>IP100FS Interface</vt:lpstr>
      <vt:lpstr>SEE YOUR NSTN.US REP</vt:lpstr>
      <vt:lpstr>Wireless LAN transceiver IP110H</vt:lpstr>
      <vt:lpstr>Visit NSTN.us for more! </vt:lpstr>
      <vt:lpstr>Exterior and Supplied Accessories </vt:lpstr>
      <vt:lpstr>Power and Volume Switch</vt:lpstr>
      <vt:lpstr>New Functions and Features</vt:lpstr>
      <vt:lpstr>Audio Enhancement</vt:lpstr>
      <vt:lpstr>Screen Size Improvement</vt:lpstr>
      <vt:lpstr>WPA2 Enterprise</vt:lpstr>
      <vt:lpstr>NSTN.US IS YOUR SUPPLIER</vt:lpstr>
      <vt:lpstr>Simultaneous Talk Listen (Full duplex) </vt:lpstr>
      <vt:lpstr>Simultaneous TalkListen (Full duplex) </vt:lpstr>
      <vt:lpstr>Advantage of simultaneous talk listen function</vt:lpstr>
      <vt:lpstr>Phone Book Memory increased to 500</vt:lpstr>
      <vt:lpstr>Man Down Alerting</vt:lpstr>
      <vt:lpstr>2 Programmable Keys</vt:lpstr>
      <vt:lpstr>Bluetooth Capability</vt:lpstr>
      <vt:lpstr>Temporary Audio Level Switch</vt:lpstr>
      <vt:lpstr>Customization of Startup Screen</vt:lpstr>
      <vt:lpstr>Other Features</vt:lpstr>
      <vt:lpstr>Basic Specifications in comparison with IP100H</vt:lpstr>
      <vt:lpstr>Functions in comparison with IP100H</vt:lpstr>
      <vt:lpstr>Basic System Example with IP110H</vt:lpstr>
      <vt:lpstr>Controllers</vt:lpstr>
      <vt:lpstr>System Example Expanding the existing system</vt:lpstr>
      <vt:lpstr>System Example Remote Communications via VPN</vt:lpstr>
      <vt:lpstr>Options</vt:lpstr>
      <vt:lpstr>See Your NSTN Rep!</vt:lpstr>
      <vt:lpstr>USB Connections</vt:lpstr>
      <vt:lpstr>CS-IP110H #21 software</vt:lpstr>
      <vt:lpstr>Charging</vt:lpstr>
      <vt:lpstr>IP100FS Remote Dispatcher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Mollie Mraz</dc:creator>
  <cp:lastModifiedBy>bob.burchett eeontheweb.com</cp:lastModifiedBy>
  <cp:revision>212</cp:revision>
  <dcterms:created xsi:type="dcterms:W3CDTF">2022-02-27T02:25:50Z</dcterms:created>
  <dcterms:modified xsi:type="dcterms:W3CDTF">2022-12-30T23:28:59Z</dcterms:modified>
</cp:coreProperties>
</file>